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</p:sldIdLst>
  <p:sldSz cx="13004800" cy="9753600"/>
  <p:notesSz cx="6858000" cy="9144000"/>
  <p:defaultTextStyle>
    <a:lvl1pPr algn="ctr" defTabSz="584200">
      <a:defRPr sz="4200">
        <a:latin typeface="+mn-lt"/>
        <a:ea typeface="+mn-ea"/>
        <a:cs typeface="+mn-cs"/>
        <a:sym typeface="Gill Sans"/>
      </a:defRPr>
    </a:lvl1pPr>
    <a:lvl2pPr indent="342900" algn="ctr" defTabSz="584200">
      <a:defRPr sz="4200">
        <a:latin typeface="+mn-lt"/>
        <a:ea typeface="+mn-ea"/>
        <a:cs typeface="+mn-cs"/>
        <a:sym typeface="Gill Sans"/>
      </a:defRPr>
    </a:lvl2pPr>
    <a:lvl3pPr indent="685800" algn="ctr" defTabSz="584200">
      <a:defRPr sz="4200">
        <a:latin typeface="+mn-lt"/>
        <a:ea typeface="+mn-ea"/>
        <a:cs typeface="+mn-cs"/>
        <a:sym typeface="Gill Sans"/>
      </a:defRPr>
    </a:lvl3pPr>
    <a:lvl4pPr indent="1028700" algn="ctr" defTabSz="584200">
      <a:defRPr sz="4200">
        <a:latin typeface="+mn-lt"/>
        <a:ea typeface="+mn-ea"/>
        <a:cs typeface="+mn-cs"/>
        <a:sym typeface="Gill Sans"/>
      </a:defRPr>
    </a:lvl4pPr>
    <a:lvl5pPr indent="1371600" algn="ctr" defTabSz="584200">
      <a:defRPr sz="4200">
        <a:latin typeface="+mn-lt"/>
        <a:ea typeface="+mn-ea"/>
        <a:cs typeface="+mn-cs"/>
        <a:sym typeface="Gill Sans"/>
      </a:defRPr>
    </a:lvl5pPr>
    <a:lvl6pPr indent="1714500" algn="ctr" defTabSz="584200">
      <a:defRPr sz="4200">
        <a:latin typeface="+mn-lt"/>
        <a:ea typeface="+mn-ea"/>
        <a:cs typeface="+mn-cs"/>
        <a:sym typeface="Gill Sans"/>
      </a:defRPr>
    </a:lvl6pPr>
    <a:lvl7pPr indent="2057400" algn="ctr" defTabSz="584200">
      <a:defRPr sz="4200">
        <a:latin typeface="+mn-lt"/>
        <a:ea typeface="+mn-ea"/>
        <a:cs typeface="+mn-cs"/>
        <a:sym typeface="Gill Sans"/>
      </a:defRPr>
    </a:lvl7pPr>
    <a:lvl8pPr indent="2400300" algn="ctr" defTabSz="584200">
      <a:defRPr sz="4200">
        <a:latin typeface="+mn-lt"/>
        <a:ea typeface="+mn-ea"/>
        <a:cs typeface="+mn-cs"/>
        <a:sym typeface="Gill Sans"/>
      </a:defRPr>
    </a:lvl8pPr>
    <a:lvl9pPr indent="2743200" algn="ctr" defTabSz="584200">
      <a:defRPr sz="4200">
        <a:latin typeface="+mn-lt"/>
        <a:ea typeface="+mn-ea"/>
        <a:cs typeface="+mn-cs"/>
        <a:sym typeface="Gill San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57" name="Shape 5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400"/>
              <a:t>Titolo Testo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0" algn="ctr">
              <a:spcBef>
                <a:spcPts val="0"/>
              </a:spcBef>
              <a:buSzTx/>
              <a:buNone/>
              <a:defRPr sz="3600"/>
            </a:lvl2pPr>
            <a:lvl3pPr marL="0" indent="0" algn="ctr">
              <a:spcBef>
                <a:spcPts val="0"/>
              </a:spcBef>
              <a:buSzTx/>
              <a:buNone/>
              <a:defRPr sz="3600"/>
            </a:lvl3pPr>
            <a:lvl4pPr marL="0" indent="0" algn="ctr">
              <a:spcBef>
                <a:spcPts val="0"/>
              </a:spcBef>
              <a:buSzTx/>
              <a:buNone/>
              <a:defRPr sz="3600"/>
            </a:lvl4pPr>
            <a:lvl5pPr marL="0" indent="0" algn="ctr">
              <a:spcBef>
                <a:spcPts val="0"/>
              </a:spcBef>
              <a:buSzTx/>
              <a:buNone/>
              <a:defRPr sz="3600"/>
            </a:lvl5pPr>
          </a:lstStyle>
          <a:p>
            <a:pPr lvl="0">
              <a:defRPr sz="1800"/>
            </a:pPr>
            <a:r>
              <a:rPr sz="3600"/>
              <a:t>Corpo livello uno</a:t>
            </a:r>
            <a:endParaRPr sz="3600"/>
          </a:p>
          <a:p>
            <a:pPr lvl="1">
              <a:defRPr sz="1800"/>
            </a:pPr>
            <a:r>
              <a:rPr sz="3600"/>
              <a:t>Corpo livello due</a:t>
            </a:r>
            <a:endParaRPr sz="3600"/>
          </a:p>
          <a:p>
            <a:pPr lvl="2">
              <a:defRPr sz="1800"/>
            </a:pPr>
            <a:r>
              <a:rPr sz="3600"/>
              <a:t>Corpo livello tre</a:t>
            </a:r>
            <a:endParaRPr sz="3600"/>
          </a:p>
          <a:p>
            <a:pPr lvl="3">
              <a:defRPr sz="1800"/>
            </a:pPr>
            <a:r>
              <a:rPr sz="3600"/>
              <a:t>Corpo livello quattro</a:t>
            </a:r>
            <a:endParaRPr sz="3600"/>
          </a:p>
          <a:p>
            <a:pPr lvl="4">
              <a:defRPr sz="1800"/>
            </a:pPr>
            <a:r>
              <a:rPr sz="3600"/>
              <a:t>Livello 5</a:t>
            </a:r>
          </a:p>
        </p:txBody>
      </p:sp>
      <p:sp>
        <p:nvSpPr>
          <p:cNvPr id="10" name="Shape 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pPr lvl="0">
              <a:defRPr sz="1800"/>
            </a:pPr>
            <a:r>
              <a:rPr sz="7000"/>
              <a:t>Titolo Testo</a:t>
            </a:r>
          </a:p>
        </p:txBody>
      </p:sp>
      <p:sp>
        <p:nvSpPr>
          <p:cNvPr id="38" name="Shape 38"/>
          <p:cNvSpPr/>
          <p:nvPr>
            <p:ph type="body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pPr lvl="0">
              <a:defRPr sz="1800"/>
            </a:pPr>
            <a:r>
              <a:rPr sz="3400"/>
              <a:t>Corpo livello uno</a:t>
            </a:r>
            <a:endParaRPr sz="3400"/>
          </a:p>
          <a:p>
            <a:pPr lvl="1">
              <a:defRPr sz="1800"/>
            </a:pPr>
            <a:r>
              <a:rPr sz="3400"/>
              <a:t>Corpo livello due</a:t>
            </a:r>
            <a:endParaRPr sz="3400"/>
          </a:p>
          <a:p>
            <a:pPr lvl="2">
              <a:defRPr sz="1800"/>
            </a:pPr>
            <a:r>
              <a:rPr sz="3400"/>
              <a:t>Corpo livello tre</a:t>
            </a:r>
            <a:endParaRPr sz="3400"/>
          </a:p>
          <a:p>
            <a:pPr lvl="3">
              <a:defRPr sz="1800"/>
            </a:pPr>
            <a:r>
              <a:rPr sz="3400"/>
              <a:t>Corpo livello quattro</a:t>
            </a:r>
            <a:endParaRPr sz="3400"/>
          </a:p>
          <a:p>
            <a:pPr lvl="4">
              <a:defRPr sz="1800"/>
            </a:pPr>
            <a:r>
              <a:rPr sz="3400"/>
              <a:t>Livello 5</a:t>
            </a:r>
          </a:p>
        </p:txBody>
      </p:sp>
      <p:sp>
        <p:nvSpPr>
          <p:cNvPr id="39" name="Shape 3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Foto - Rifless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pPr lvl="0">
              <a:defRPr sz="1800"/>
            </a:pPr>
            <a:r>
              <a:rPr sz="7000"/>
              <a:t>Titolo Testo</a:t>
            </a:r>
          </a:p>
        </p:txBody>
      </p:sp>
      <p:sp>
        <p:nvSpPr>
          <p:cNvPr id="42" name="Shape 42"/>
          <p:cNvSpPr/>
          <p:nvPr>
            <p:ph type="body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pPr lvl="0">
              <a:defRPr sz="1800"/>
            </a:pPr>
            <a:r>
              <a:rPr sz="3400"/>
              <a:t>Corpo livello uno</a:t>
            </a:r>
            <a:endParaRPr sz="3400"/>
          </a:p>
          <a:p>
            <a:pPr lvl="1">
              <a:defRPr sz="1800"/>
            </a:pPr>
            <a:r>
              <a:rPr sz="3400"/>
              <a:t>Corpo livello due</a:t>
            </a:r>
            <a:endParaRPr sz="3400"/>
          </a:p>
          <a:p>
            <a:pPr lvl="2">
              <a:defRPr sz="1800"/>
            </a:pPr>
            <a:r>
              <a:rPr sz="3400"/>
              <a:t>Corpo livello tre</a:t>
            </a:r>
            <a:endParaRPr sz="3400"/>
          </a:p>
          <a:p>
            <a:pPr lvl="3">
              <a:defRPr sz="1800"/>
            </a:pPr>
            <a:r>
              <a:rPr sz="3400"/>
              <a:t>Corpo livello quattro</a:t>
            </a:r>
            <a:endParaRPr sz="3400"/>
          </a:p>
          <a:p>
            <a:pPr lvl="4">
              <a:defRPr sz="1800"/>
            </a:pPr>
            <a:r>
              <a:rPr sz="3400"/>
              <a:t>Livello 5</a:t>
            </a:r>
          </a:p>
        </p:txBody>
      </p:sp>
      <p:sp>
        <p:nvSpPr>
          <p:cNvPr id="43" name="Shape 4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Titolo Testo</a:t>
            </a:r>
          </a:p>
        </p:txBody>
      </p:sp>
      <p:sp>
        <p:nvSpPr>
          <p:cNvPr id="46" name="Shape 46"/>
          <p:cNvSpPr/>
          <p:nvPr>
            <p:ph type="body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494620" indent="-494620">
              <a:spcBef>
                <a:spcPts val="3800"/>
              </a:spcBef>
              <a:buBlip>
                <a:blip r:embed="rId2"/>
              </a:buBlip>
              <a:defRPr sz="3200"/>
            </a:lvl1pPr>
            <a:lvl2pPr marL="939120" indent="-494620">
              <a:spcBef>
                <a:spcPts val="3800"/>
              </a:spcBef>
              <a:buBlip>
                <a:blip r:embed="rId2"/>
              </a:buBlip>
              <a:defRPr sz="3200"/>
            </a:lvl2pPr>
            <a:lvl3pPr marL="1383620" indent="-494620">
              <a:spcBef>
                <a:spcPts val="3800"/>
              </a:spcBef>
              <a:buBlip>
                <a:blip r:embed="rId2"/>
              </a:buBlip>
              <a:defRPr sz="3200"/>
            </a:lvl3pPr>
            <a:lvl4pPr marL="1828120" indent="-494620">
              <a:spcBef>
                <a:spcPts val="3800"/>
              </a:spcBef>
              <a:buBlip>
                <a:blip r:embed="rId2"/>
              </a:buBlip>
              <a:defRPr sz="3200"/>
            </a:lvl4pPr>
            <a:lvl5pPr marL="2272620" indent="-494620">
              <a:spcBef>
                <a:spcPts val="3800"/>
              </a:spcBef>
              <a:buBlip>
                <a:blip r:embed="rId2"/>
              </a:buBlip>
              <a:defRPr sz="3200"/>
            </a:lvl5pPr>
          </a:lstStyle>
          <a:p>
            <a:pPr lvl="0">
              <a:defRPr sz="1800"/>
            </a:pPr>
            <a:r>
              <a:rPr sz="3200"/>
              <a:t>Corpo livello uno</a:t>
            </a:r>
            <a:endParaRPr sz="3200"/>
          </a:p>
          <a:p>
            <a:pPr lvl="1">
              <a:defRPr sz="1800"/>
            </a:pPr>
            <a:r>
              <a:rPr sz="3200"/>
              <a:t>Corpo livello due</a:t>
            </a:r>
            <a:endParaRPr sz="3200"/>
          </a:p>
          <a:p>
            <a:pPr lvl="2">
              <a:defRPr sz="1800"/>
            </a:pPr>
            <a:r>
              <a:rPr sz="3200"/>
              <a:t>Corpo livello tre</a:t>
            </a:r>
            <a:endParaRPr sz="3200"/>
          </a:p>
          <a:p>
            <a:pPr lvl="3">
              <a:defRPr sz="1800"/>
            </a:pPr>
            <a:r>
              <a:rPr sz="3200"/>
              <a:t>Corpo livello quattro</a:t>
            </a:r>
            <a:endParaRPr sz="3200"/>
          </a:p>
          <a:p>
            <a:pPr lvl="4">
              <a:defRPr sz="1800"/>
            </a:pPr>
            <a:r>
              <a:rPr sz="3200"/>
              <a:t>Livello 5</a:t>
            </a:r>
          </a:p>
        </p:txBody>
      </p:sp>
      <p:sp>
        <p:nvSpPr>
          <p:cNvPr id="47" name="Shape 4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olo e punti elenco - A sinist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Titolo Testo</a:t>
            </a:r>
          </a:p>
        </p:txBody>
      </p:sp>
      <p:sp>
        <p:nvSpPr>
          <p:cNvPr id="50" name="Shape 50"/>
          <p:cNvSpPr/>
          <p:nvPr>
            <p:ph type="body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494620" indent="-494620">
              <a:spcBef>
                <a:spcPts val="3800"/>
              </a:spcBef>
              <a:buBlip>
                <a:blip r:embed="rId2"/>
              </a:buBlip>
              <a:defRPr sz="3200"/>
            </a:lvl1pPr>
            <a:lvl2pPr marL="939120" indent="-494620">
              <a:spcBef>
                <a:spcPts val="3800"/>
              </a:spcBef>
              <a:buBlip>
                <a:blip r:embed="rId2"/>
              </a:buBlip>
              <a:defRPr sz="3200"/>
            </a:lvl2pPr>
            <a:lvl3pPr marL="1383620" indent="-494620">
              <a:spcBef>
                <a:spcPts val="3800"/>
              </a:spcBef>
              <a:buBlip>
                <a:blip r:embed="rId2"/>
              </a:buBlip>
              <a:defRPr sz="3200"/>
            </a:lvl3pPr>
            <a:lvl4pPr marL="1828120" indent="-494620">
              <a:spcBef>
                <a:spcPts val="3800"/>
              </a:spcBef>
              <a:buBlip>
                <a:blip r:embed="rId2"/>
              </a:buBlip>
              <a:defRPr sz="3200"/>
            </a:lvl4pPr>
            <a:lvl5pPr marL="2272620" indent="-494620">
              <a:spcBef>
                <a:spcPts val="3800"/>
              </a:spcBef>
              <a:buBlip>
                <a:blip r:embed="rId2"/>
              </a:buBlip>
              <a:defRPr sz="3200"/>
            </a:lvl5pPr>
          </a:lstStyle>
          <a:p>
            <a:pPr lvl="0">
              <a:defRPr sz="1800"/>
            </a:pPr>
            <a:r>
              <a:rPr sz="3200"/>
              <a:t>Corpo livello uno</a:t>
            </a:r>
            <a:endParaRPr sz="3200"/>
          </a:p>
          <a:p>
            <a:pPr lvl="1">
              <a:defRPr sz="1800"/>
            </a:pPr>
            <a:r>
              <a:rPr sz="3200"/>
              <a:t>Corpo livello due</a:t>
            </a:r>
            <a:endParaRPr sz="3200"/>
          </a:p>
          <a:p>
            <a:pPr lvl="2">
              <a:defRPr sz="1800"/>
            </a:pPr>
            <a:r>
              <a:rPr sz="3200"/>
              <a:t>Corpo livello tre</a:t>
            </a:r>
            <a:endParaRPr sz="3200"/>
          </a:p>
          <a:p>
            <a:pPr lvl="3">
              <a:defRPr sz="1800"/>
            </a:pPr>
            <a:r>
              <a:rPr sz="3200"/>
              <a:t>Corpo livello quattro</a:t>
            </a:r>
            <a:endParaRPr sz="3200"/>
          </a:p>
          <a:p>
            <a:pPr lvl="4">
              <a:defRPr sz="1800"/>
            </a:pPr>
            <a:r>
              <a:rPr sz="3200"/>
              <a:t>Livello 5</a:t>
            </a:r>
          </a:p>
        </p:txBody>
      </p:sp>
      <p:sp>
        <p:nvSpPr>
          <p:cNvPr id="51" name="Shape 5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olo e punti elenco - A dest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Titolo Testo</a:t>
            </a:r>
          </a:p>
        </p:txBody>
      </p:sp>
      <p:sp>
        <p:nvSpPr>
          <p:cNvPr id="54" name="Shape 54"/>
          <p:cNvSpPr/>
          <p:nvPr>
            <p:ph type="body" idx="1"/>
          </p:nvPr>
        </p:nvSpPr>
        <p:spPr>
          <a:xfrm>
            <a:off x="7772400" y="2768600"/>
            <a:ext cx="3962400" cy="5715000"/>
          </a:xfrm>
          <a:prstGeom prst="rect">
            <a:avLst/>
          </a:prstGeom>
        </p:spPr>
        <p:txBody>
          <a:bodyPr/>
          <a:lstStyle>
            <a:lvl1pPr marL="494620" indent="-494620">
              <a:spcBef>
                <a:spcPts val="3800"/>
              </a:spcBef>
              <a:buBlip>
                <a:blip r:embed="rId2"/>
              </a:buBlip>
              <a:defRPr sz="3200"/>
            </a:lvl1pPr>
            <a:lvl2pPr marL="939120" indent="-494620">
              <a:spcBef>
                <a:spcPts val="3800"/>
              </a:spcBef>
              <a:buBlip>
                <a:blip r:embed="rId2"/>
              </a:buBlip>
              <a:defRPr sz="3200"/>
            </a:lvl2pPr>
            <a:lvl3pPr marL="1383620" indent="-494620">
              <a:spcBef>
                <a:spcPts val="3800"/>
              </a:spcBef>
              <a:buBlip>
                <a:blip r:embed="rId2"/>
              </a:buBlip>
              <a:defRPr sz="3200"/>
            </a:lvl3pPr>
            <a:lvl4pPr marL="1828120" indent="-494620">
              <a:spcBef>
                <a:spcPts val="3800"/>
              </a:spcBef>
              <a:buBlip>
                <a:blip r:embed="rId2"/>
              </a:buBlip>
              <a:defRPr sz="3200"/>
            </a:lvl4pPr>
            <a:lvl5pPr marL="2272620" indent="-494620">
              <a:spcBef>
                <a:spcPts val="3800"/>
              </a:spcBef>
              <a:buBlip>
                <a:blip r:embed="rId2"/>
              </a:buBlip>
              <a:defRPr sz="3200"/>
            </a:lvl5pPr>
          </a:lstStyle>
          <a:p>
            <a:pPr lvl="0">
              <a:defRPr sz="1800"/>
            </a:pPr>
            <a:r>
              <a:rPr sz="3200"/>
              <a:t>Corpo livello uno</a:t>
            </a:r>
            <a:endParaRPr sz="3200"/>
          </a:p>
          <a:p>
            <a:pPr lvl="1">
              <a:defRPr sz="1800"/>
            </a:pPr>
            <a:r>
              <a:rPr sz="3200"/>
              <a:t>Corpo livello due</a:t>
            </a:r>
            <a:endParaRPr sz="3200"/>
          </a:p>
          <a:p>
            <a:pPr lvl="2">
              <a:defRPr sz="1800"/>
            </a:pPr>
            <a:r>
              <a:rPr sz="3200"/>
              <a:t>Corpo livello tre</a:t>
            </a:r>
            <a:endParaRPr sz="3200"/>
          </a:p>
          <a:p>
            <a:pPr lvl="3">
              <a:defRPr sz="1800"/>
            </a:pPr>
            <a:r>
              <a:rPr sz="3200"/>
              <a:t>Corpo livello quattro</a:t>
            </a:r>
            <a:endParaRPr sz="3200"/>
          </a:p>
          <a:p>
            <a:pPr lvl="4">
              <a:defRPr sz="1800"/>
            </a:pPr>
            <a:r>
              <a:rPr sz="3200"/>
              <a:t>Livello 5</a:t>
            </a:r>
          </a:p>
        </p:txBody>
      </p:sp>
      <p:sp>
        <p:nvSpPr>
          <p:cNvPr id="55" name="Shape 5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Titolo Testo</a:t>
            </a:r>
          </a:p>
        </p:txBody>
      </p:sp>
      <p:sp>
        <p:nvSpPr>
          <p:cNvPr id="13" name="Shape 1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4200"/>
              <a:t>Corpo livello uno</a:t>
            </a:r>
            <a:endParaRPr sz="4200"/>
          </a:p>
          <a:p>
            <a:pPr lvl="1">
              <a:defRPr sz="1800"/>
            </a:pPr>
            <a:r>
              <a:rPr sz="4200"/>
              <a:t>Corpo livello due</a:t>
            </a:r>
            <a:endParaRPr sz="4200"/>
          </a:p>
          <a:p>
            <a:pPr lvl="2">
              <a:defRPr sz="1800"/>
            </a:pPr>
            <a:r>
              <a:rPr sz="4200"/>
              <a:t>Corpo livello tre</a:t>
            </a:r>
            <a:endParaRPr sz="4200"/>
          </a:p>
          <a:p>
            <a:pPr lvl="3">
              <a:defRPr sz="1800"/>
            </a:pPr>
            <a:r>
              <a:rPr sz="4200"/>
              <a:t>Corpo livello quattro</a:t>
            </a:r>
            <a:endParaRPr sz="4200"/>
          </a:p>
          <a:p>
            <a:pPr lvl="4">
              <a:defRPr sz="1800"/>
            </a:pPr>
            <a:r>
              <a:rPr sz="4200"/>
              <a:t>Livello 5</a:t>
            </a:r>
          </a:p>
        </p:txBody>
      </p:sp>
      <p:sp>
        <p:nvSpPr>
          <p:cNvPr id="14" name="Shape 1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olo e punti elenco - 2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Titolo Testo</a:t>
            </a:r>
          </a:p>
        </p:txBody>
      </p:sp>
      <p:sp>
        <p:nvSpPr>
          <p:cNvPr id="17" name="Shape 1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numCol="2" spcCol="523240" anchor="t"/>
          <a:lstStyle>
            <a:lvl1pPr marL="494620" indent="-494620">
              <a:spcBef>
                <a:spcPts val="3800"/>
              </a:spcBef>
              <a:buBlip>
                <a:blip r:embed="rId2"/>
              </a:buBlip>
              <a:defRPr sz="3200"/>
            </a:lvl1pPr>
            <a:lvl2pPr marL="939120" indent="-494620">
              <a:spcBef>
                <a:spcPts val="3800"/>
              </a:spcBef>
              <a:buBlip>
                <a:blip r:embed="rId2"/>
              </a:buBlip>
              <a:defRPr sz="3200"/>
            </a:lvl2pPr>
            <a:lvl3pPr marL="1383620" indent="-494620">
              <a:spcBef>
                <a:spcPts val="3800"/>
              </a:spcBef>
              <a:buBlip>
                <a:blip r:embed="rId2"/>
              </a:buBlip>
              <a:defRPr sz="3200"/>
            </a:lvl3pPr>
            <a:lvl4pPr marL="1828120" indent="-494620">
              <a:spcBef>
                <a:spcPts val="3800"/>
              </a:spcBef>
              <a:buBlip>
                <a:blip r:embed="rId2"/>
              </a:buBlip>
              <a:defRPr sz="3200"/>
            </a:lvl4pPr>
            <a:lvl5pPr marL="2272620" indent="-494620">
              <a:spcBef>
                <a:spcPts val="3800"/>
              </a:spcBef>
              <a:buBlip>
                <a:blip r:embed="rId2"/>
              </a:buBlip>
              <a:defRPr sz="3200"/>
            </a:lvl5pPr>
          </a:lstStyle>
          <a:p>
            <a:pPr lvl="0">
              <a:defRPr sz="1800"/>
            </a:pPr>
            <a:r>
              <a:rPr sz="3200"/>
              <a:t>Corpo livello uno</a:t>
            </a:r>
            <a:endParaRPr sz="3200"/>
          </a:p>
          <a:p>
            <a:pPr lvl="1">
              <a:defRPr sz="1800"/>
            </a:pPr>
            <a:r>
              <a:rPr sz="3200"/>
              <a:t>Corpo livello due</a:t>
            </a:r>
            <a:endParaRPr sz="3200"/>
          </a:p>
          <a:p>
            <a:pPr lvl="2">
              <a:defRPr sz="1800"/>
            </a:pPr>
            <a:r>
              <a:rPr sz="3200"/>
              <a:t>Corpo livello tre</a:t>
            </a:r>
            <a:endParaRPr sz="3200"/>
          </a:p>
          <a:p>
            <a:pPr lvl="3">
              <a:defRPr sz="1800"/>
            </a:pPr>
            <a:r>
              <a:rPr sz="3200"/>
              <a:t>Corpo livello quattro</a:t>
            </a:r>
            <a:endParaRPr sz="3200"/>
          </a:p>
          <a:p>
            <a:pPr lvl="4">
              <a:defRPr sz="1800"/>
            </a:pPr>
            <a:r>
              <a:rPr sz="3200"/>
              <a:t>Livello 5</a:t>
            </a:r>
          </a:p>
        </p:txBody>
      </p:sp>
      <p:sp>
        <p:nvSpPr>
          <p:cNvPr id="18" name="Shape 1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</p:spPr>
        <p:txBody>
          <a:bodyPr/>
          <a:lstStyle>
            <a:lvl1pPr>
              <a:spcBef>
                <a:spcPts val="4800"/>
              </a:spcBef>
              <a:buBlip>
                <a:blip r:embed="rId2"/>
              </a:buBlip>
            </a:lvl1pPr>
            <a:lvl2pPr>
              <a:spcBef>
                <a:spcPts val="4800"/>
              </a:spcBef>
              <a:buBlip>
                <a:blip r:embed="rId2"/>
              </a:buBlip>
            </a:lvl2pPr>
            <a:lvl3pPr>
              <a:spcBef>
                <a:spcPts val="4800"/>
              </a:spcBef>
              <a:buBlip>
                <a:blip r:embed="rId2"/>
              </a:buBlip>
            </a:lvl3pPr>
            <a:lvl4pPr>
              <a:spcBef>
                <a:spcPts val="4800"/>
              </a:spcBef>
              <a:buBlip>
                <a:blip r:embed="rId2"/>
              </a:buBlip>
            </a:lvl4pPr>
            <a:lvl5pPr>
              <a:spcBef>
                <a:spcPts val="4800"/>
              </a:spcBef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4200"/>
              <a:t>Corpo livello uno</a:t>
            </a:r>
            <a:endParaRPr sz="4200"/>
          </a:p>
          <a:p>
            <a:pPr lvl="1">
              <a:defRPr sz="1800"/>
            </a:pPr>
            <a:r>
              <a:rPr sz="4200"/>
              <a:t>Corpo livello due</a:t>
            </a:r>
            <a:endParaRPr sz="4200"/>
          </a:p>
          <a:p>
            <a:pPr lvl="2">
              <a:defRPr sz="1800"/>
            </a:pPr>
            <a:r>
              <a:rPr sz="4200"/>
              <a:t>Corpo livello tre</a:t>
            </a:r>
            <a:endParaRPr sz="4200"/>
          </a:p>
          <a:p>
            <a:pPr lvl="3">
              <a:defRPr sz="1800"/>
            </a:pPr>
            <a:r>
              <a:rPr sz="4200"/>
              <a:t>Corpo livello quattro</a:t>
            </a:r>
            <a:endParaRPr sz="4200"/>
          </a:p>
          <a:p>
            <a:pPr lvl="4">
              <a:defRPr sz="1800"/>
            </a:pPr>
            <a:r>
              <a:rPr sz="4200"/>
              <a:t>Livello 5</a:t>
            </a:r>
          </a:p>
        </p:txBody>
      </p:sp>
      <p:sp>
        <p:nvSpPr>
          <p:cNvPr id="21" name="Shape 2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Titolo Testo</a:t>
            </a:r>
          </a:p>
        </p:txBody>
      </p:sp>
      <p:sp>
        <p:nvSpPr>
          <p:cNvPr id="26" name="Shape 2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>
            <p:ph type="title"/>
          </p:nvPr>
        </p:nvSpPr>
        <p:spPr>
          <a:xfrm>
            <a:off x="1270000" y="2971800"/>
            <a:ext cx="10464800" cy="3810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Titolo Testo</a:t>
            </a:r>
          </a:p>
        </p:txBody>
      </p:sp>
      <p:sp>
        <p:nvSpPr>
          <p:cNvPr id="29" name="Shape 2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Titolo Testo</a:t>
            </a:r>
          </a:p>
        </p:txBody>
      </p:sp>
      <p:sp>
        <p:nvSpPr>
          <p:cNvPr id="32" name="Shape 3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Foto - Riflesso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Titolo Testo</a:t>
            </a:r>
          </a:p>
        </p:txBody>
      </p:sp>
      <p:sp>
        <p:nvSpPr>
          <p:cNvPr id="35" name="Shape 3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Relationship Id="rId9" Type="http://schemas.openxmlformats.org/officeDocument/2006/relationships/slideLayout" Target="../slideLayouts/slideLayout5.xml"/><Relationship Id="rId10" Type="http://schemas.openxmlformats.org/officeDocument/2006/relationships/slideLayout" Target="../slideLayouts/slideLayout6.xml"/><Relationship Id="rId11" Type="http://schemas.openxmlformats.org/officeDocument/2006/relationships/slideLayout" Target="../slideLayouts/slideLayout7.xml"/><Relationship Id="rId12" Type="http://schemas.openxmlformats.org/officeDocument/2006/relationships/slideLayout" Target="../slideLayouts/slideLayout8.xml"/><Relationship Id="rId13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8400"/>
              <a:t>Titolo Testo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4200"/>
              <a:t>Corpo livello uno</a:t>
            </a:r>
            <a:endParaRPr sz="4200"/>
          </a:p>
          <a:p>
            <a:pPr lvl="1">
              <a:defRPr sz="1800"/>
            </a:pPr>
            <a:r>
              <a:rPr sz="4200"/>
              <a:t>Corpo livello due</a:t>
            </a:r>
            <a:endParaRPr sz="4200"/>
          </a:p>
          <a:p>
            <a:pPr lvl="2">
              <a:defRPr sz="1800"/>
            </a:pPr>
            <a:r>
              <a:rPr sz="4200"/>
              <a:t>Corpo livello tre</a:t>
            </a:r>
            <a:endParaRPr sz="4200"/>
          </a:p>
          <a:p>
            <a:pPr lvl="3">
              <a:defRPr sz="1800"/>
            </a:pPr>
            <a:r>
              <a:rPr sz="4200"/>
              <a:t>Corpo livello quattro</a:t>
            </a:r>
            <a:endParaRPr sz="4200"/>
          </a:p>
          <a:p>
            <a:pPr lvl="4">
              <a:defRPr sz="1800"/>
            </a:pPr>
            <a:r>
              <a:rPr sz="4200"/>
              <a:t>Livello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normAutofit fontScale="100000" lnSpcReduction="0"/>
          </a:bodyPr>
          <a:lstStyle>
            <a:lvl1pPr>
              <a:defRPr sz="1800"/>
            </a:lvl1pPr>
          </a:lstStyle>
          <a:p>
            <a:pPr lvl="0"/>
            <a:fld id="{86CB4B4D-7CA3-9044-876B-883B54F8677D}" type="slidenum"/>
          </a:p>
        </p:txBody>
      </p:sp>
      <p:pic>
        <p:nvPicPr>
          <p:cNvPr id="5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0500" y="222250"/>
            <a:ext cx="1651000" cy="622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logo_bi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994900" y="127000"/>
            <a:ext cx="2870200" cy="533400"/>
          </a:xfrm>
          <a:prstGeom prst="rect">
            <a:avLst/>
          </a:prstGeom>
          <a:ln w="12700">
            <a:miter lim="4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  <p:sldLayoutId id="2147483661" r:id="rId17"/>
    <p:sldLayoutId id="2147483662" r:id="rId18"/>
  </p:sldLayoutIdLst>
  <p:transition spd="med" advClick="1"/>
  <p:txStyles>
    <p:titleStyle>
      <a:lvl1pPr algn="ctr" defTabSz="584200">
        <a:defRPr sz="8400">
          <a:latin typeface="+mn-lt"/>
          <a:ea typeface="+mn-ea"/>
          <a:cs typeface="+mn-cs"/>
          <a:sym typeface="Gill Sans"/>
        </a:defRPr>
      </a:lvl1pPr>
      <a:lvl2pPr indent="228600" algn="ctr" defTabSz="584200">
        <a:defRPr sz="8400">
          <a:latin typeface="+mn-lt"/>
          <a:ea typeface="+mn-ea"/>
          <a:cs typeface="+mn-cs"/>
          <a:sym typeface="Gill Sans"/>
        </a:defRPr>
      </a:lvl2pPr>
      <a:lvl3pPr indent="457200" algn="ctr" defTabSz="584200">
        <a:defRPr sz="8400">
          <a:latin typeface="+mn-lt"/>
          <a:ea typeface="+mn-ea"/>
          <a:cs typeface="+mn-cs"/>
          <a:sym typeface="Gill Sans"/>
        </a:defRPr>
      </a:lvl3pPr>
      <a:lvl4pPr indent="685800" algn="ctr" defTabSz="584200">
        <a:defRPr sz="8400">
          <a:latin typeface="+mn-lt"/>
          <a:ea typeface="+mn-ea"/>
          <a:cs typeface="+mn-cs"/>
          <a:sym typeface="Gill Sans"/>
        </a:defRPr>
      </a:lvl4pPr>
      <a:lvl5pPr indent="914400" algn="ctr" defTabSz="584200">
        <a:defRPr sz="8400">
          <a:latin typeface="+mn-lt"/>
          <a:ea typeface="+mn-ea"/>
          <a:cs typeface="+mn-cs"/>
          <a:sym typeface="Gill Sans"/>
        </a:defRPr>
      </a:lvl5pPr>
      <a:lvl6pPr indent="1143000" algn="ctr" defTabSz="584200">
        <a:defRPr sz="8400">
          <a:latin typeface="+mn-lt"/>
          <a:ea typeface="+mn-ea"/>
          <a:cs typeface="+mn-cs"/>
          <a:sym typeface="Gill Sans"/>
        </a:defRPr>
      </a:lvl6pPr>
      <a:lvl7pPr indent="1371600" algn="ctr" defTabSz="584200">
        <a:defRPr sz="8400">
          <a:latin typeface="+mn-lt"/>
          <a:ea typeface="+mn-ea"/>
          <a:cs typeface="+mn-cs"/>
          <a:sym typeface="Gill Sans"/>
        </a:defRPr>
      </a:lvl7pPr>
      <a:lvl8pPr indent="1600200" algn="ctr" defTabSz="584200">
        <a:defRPr sz="8400">
          <a:latin typeface="+mn-lt"/>
          <a:ea typeface="+mn-ea"/>
          <a:cs typeface="+mn-cs"/>
          <a:sym typeface="Gill Sans"/>
        </a:defRPr>
      </a:lvl8pPr>
      <a:lvl9pPr indent="1828800" algn="ctr" defTabSz="584200">
        <a:defRPr sz="8400">
          <a:latin typeface="+mn-lt"/>
          <a:ea typeface="+mn-ea"/>
          <a:cs typeface="+mn-cs"/>
          <a:sym typeface="Gill Sans"/>
        </a:defRPr>
      </a:lvl9pPr>
    </p:titleStyle>
    <p:bodyStyle>
      <a:lvl1pPr marL="518583" indent="-518583" defTabSz="584200">
        <a:spcBef>
          <a:spcPts val="2400"/>
        </a:spcBef>
        <a:buSzPct val="45000"/>
        <a:buBlip>
          <a:blip r:embed="rId2"/>
        </a:buBlip>
        <a:defRPr sz="4200">
          <a:latin typeface="+mn-lt"/>
          <a:ea typeface="+mn-ea"/>
          <a:cs typeface="+mn-cs"/>
          <a:sym typeface="Gill Sans"/>
        </a:defRPr>
      </a:lvl1pPr>
      <a:lvl2pPr marL="963083" indent="-518583" defTabSz="584200">
        <a:spcBef>
          <a:spcPts val="2400"/>
        </a:spcBef>
        <a:buSzPct val="45000"/>
        <a:buBlip>
          <a:blip r:embed="rId2"/>
        </a:buBlip>
        <a:defRPr sz="4200">
          <a:latin typeface="+mn-lt"/>
          <a:ea typeface="+mn-ea"/>
          <a:cs typeface="+mn-cs"/>
          <a:sym typeface="Gill Sans"/>
        </a:defRPr>
      </a:lvl2pPr>
      <a:lvl3pPr marL="1407583" indent="-518583" defTabSz="584200">
        <a:spcBef>
          <a:spcPts val="2400"/>
        </a:spcBef>
        <a:buSzPct val="45000"/>
        <a:buBlip>
          <a:blip r:embed="rId2"/>
        </a:buBlip>
        <a:defRPr sz="4200">
          <a:latin typeface="+mn-lt"/>
          <a:ea typeface="+mn-ea"/>
          <a:cs typeface="+mn-cs"/>
          <a:sym typeface="Gill Sans"/>
        </a:defRPr>
      </a:lvl3pPr>
      <a:lvl4pPr marL="1852083" indent="-518583" defTabSz="584200">
        <a:spcBef>
          <a:spcPts val="2400"/>
        </a:spcBef>
        <a:buSzPct val="45000"/>
        <a:buBlip>
          <a:blip r:embed="rId2"/>
        </a:buBlip>
        <a:defRPr sz="4200">
          <a:latin typeface="+mn-lt"/>
          <a:ea typeface="+mn-ea"/>
          <a:cs typeface="+mn-cs"/>
          <a:sym typeface="Gill Sans"/>
        </a:defRPr>
      </a:lvl4pPr>
      <a:lvl5pPr marL="2296583" indent="-518583" defTabSz="584200">
        <a:spcBef>
          <a:spcPts val="2400"/>
        </a:spcBef>
        <a:buSzPct val="45000"/>
        <a:buBlip>
          <a:blip r:embed="rId2"/>
        </a:buBlip>
        <a:defRPr sz="4200">
          <a:latin typeface="+mn-lt"/>
          <a:ea typeface="+mn-ea"/>
          <a:cs typeface="+mn-cs"/>
          <a:sym typeface="Gill Sans"/>
        </a:defRPr>
      </a:lvl5pPr>
      <a:lvl6pPr marL="2741083" indent="-518583" defTabSz="584200">
        <a:spcBef>
          <a:spcPts val="2400"/>
        </a:spcBef>
        <a:buSzPct val="45000"/>
        <a:buBlip>
          <a:blip r:embed="rId2"/>
        </a:buBlip>
        <a:defRPr sz="4200">
          <a:latin typeface="+mn-lt"/>
          <a:ea typeface="+mn-ea"/>
          <a:cs typeface="+mn-cs"/>
          <a:sym typeface="Gill Sans"/>
        </a:defRPr>
      </a:lvl6pPr>
      <a:lvl7pPr marL="3185583" indent="-518583" defTabSz="584200">
        <a:spcBef>
          <a:spcPts val="2400"/>
        </a:spcBef>
        <a:buSzPct val="45000"/>
        <a:buBlip>
          <a:blip r:embed="rId2"/>
        </a:buBlip>
        <a:defRPr sz="4200">
          <a:latin typeface="+mn-lt"/>
          <a:ea typeface="+mn-ea"/>
          <a:cs typeface="+mn-cs"/>
          <a:sym typeface="Gill Sans"/>
        </a:defRPr>
      </a:lvl7pPr>
      <a:lvl8pPr marL="3630083" indent="-518583" defTabSz="584200">
        <a:spcBef>
          <a:spcPts val="2400"/>
        </a:spcBef>
        <a:buSzPct val="45000"/>
        <a:buBlip>
          <a:blip r:embed="rId2"/>
        </a:buBlip>
        <a:defRPr sz="4200">
          <a:latin typeface="+mn-lt"/>
          <a:ea typeface="+mn-ea"/>
          <a:cs typeface="+mn-cs"/>
          <a:sym typeface="Gill Sans"/>
        </a:defRPr>
      </a:lvl8pPr>
      <a:lvl9pPr marL="4074583" indent="-518583" defTabSz="584200">
        <a:spcBef>
          <a:spcPts val="2400"/>
        </a:spcBef>
        <a:buSzPct val="45000"/>
        <a:buBlip>
          <a:blip r:embed="rId2"/>
        </a:buBlip>
        <a:defRPr sz="4200">
          <a:latin typeface="+mn-lt"/>
          <a:ea typeface="+mn-ea"/>
          <a:cs typeface="+mn-cs"/>
          <a:sym typeface="Gill Sans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ddialliance.org/what" TargetMode="External"/><Relationship Id="rId3" Type="http://schemas.openxmlformats.org/officeDocument/2006/relationships/hyperlink" Target="http://www1.unece.org/stat/platform/display/metis/Generic+Statistical+Information+Model" TargetMode="External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2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dmx.org/wp-content/uploads/2015/03/VTL-1-package-2015.zip" TargetMode="Externa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3" Type="http://schemas.openxmlformats.org/officeDocument/2006/relationships/hyperlink" Target="mailto:twg@sdmx.org" TargetMode="External"/><Relationship Id="rId4" Type="http://schemas.openxmlformats.org/officeDocument/2006/relationships/image" Target="../media/image22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420624">
              <a:defRPr sz="1800"/>
            </a:pPr>
            <a:r>
              <a:rPr sz="6048"/>
              <a:t>Writing Rules in the New SDMX </a:t>
            </a:r>
            <a:endParaRPr sz="6048"/>
          </a:p>
          <a:p>
            <a:pPr lvl="0" defTabSz="420624">
              <a:defRPr sz="1800"/>
            </a:pPr>
            <a:r>
              <a:rPr sz="6048"/>
              <a:t>Validation and Transformation Language</a:t>
            </a:r>
          </a:p>
        </p:txBody>
      </p:sp>
      <p:sp>
        <p:nvSpPr>
          <p:cNvPr id="60" name="Shape 60"/>
          <p:cNvSpPr/>
          <p:nvPr>
            <p:ph type="body" idx="1"/>
          </p:nvPr>
        </p:nvSpPr>
        <p:spPr>
          <a:xfrm>
            <a:off x="1270000" y="5457825"/>
            <a:ext cx="10464800" cy="1130300"/>
          </a:xfrm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pPr lvl="0">
              <a:defRPr i="0" sz="1800"/>
            </a:pPr>
            <a:r>
              <a:rPr i="1" sz="3600"/>
              <a:t>SDMX Global Conference, 28-30 September 2015</a:t>
            </a:r>
          </a:p>
        </p:txBody>
      </p:sp>
      <p:sp>
        <p:nvSpPr>
          <p:cNvPr id="61" name="Shape 61"/>
          <p:cNvSpPr/>
          <p:nvPr/>
        </p:nvSpPr>
        <p:spPr>
          <a:xfrm>
            <a:off x="7819454" y="7105650"/>
            <a:ext cx="4751078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i="1"/>
            </a:lvl1pPr>
          </a:lstStyle>
          <a:p>
            <a:pPr lvl="0">
              <a:defRPr i="0" sz="1800"/>
            </a:pPr>
            <a:r>
              <a:rPr i="1" sz="4200"/>
              <a:t>Luigi Bellomarini</a:t>
            </a:r>
          </a:p>
        </p:txBody>
      </p:sp>
      <p:sp>
        <p:nvSpPr>
          <p:cNvPr id="62" name="Shape 62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type="body" idx="1"/>
          </p:nvPr>
        </p:nvSpPr>
        <p:spPr>
          <a:xfrm>
            <a:off x="253444" y="5564745"/>
            <a:ext cx="12497912" cy="3658032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09" name="Shape 109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110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66654" y="1252404"/>
            <a:ext cx="10871492" cy="4276819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Shape 111"/>
          <p:cNvSpPr/>
          <p:nvPr/>
        </p:nvSpPr>
        <p:spPr>
          <a:xfrm>
            <a:off x="1643868" y="5869927"/>
            <a:ext cx="9717064" cy="139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years are valid numbers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years_numbers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match_characters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SG18B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”[1234567890]”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</a:p>
        </p:txBody>
      </p:sp>
      <p:sp>
        <p:nvSpPr>
          <p:cNvPr id="112" name="Shape 112"/>
          <p:cNvSpPr/>
          <p:nvPr/>
        </p:nvSpPr>
        <p:spPr>
          <a:xfrm>
            <a:off x="683592" y="7607633"/>
            <a:ext cx="11637616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years are within a specific time interval</a:t>
            </a:r>
            <a:endParaRPr i="1" sz="2800">
              <a:solidFill>
                <a:srgbClr val="40808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years_interval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SG18F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between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1970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and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2015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12" grpId="2"/>
      <p:bldP build="whole" bldLvl="1" animBg="1" rev="0" advAuto="0" spid="1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type="body" idx="1"/>
          </p:nvPr>
        </p:nvSpPr>
        <p:spPr>
          <a:xfrm>
            <a:off x="253444" y="5564745"/>
            <a:ext cx="12497912" cy="3658032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15" name="Shape 115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11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66654" y="1252404"/>
            <a:ext cx="10871492" cy="4276819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Shape 117"/>
          <p:cNvSpPr/>
          <p:nvPr/>
        </p:nvSpPr>
        <p:spPr>
          <a:xfrm>
            <a:off x="789294" y="6121226"/>
            <a:ext cx="11426212" cy="226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age is a valid and reasonable number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good_age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endParaRPr i="1"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3" indent="685800" algn="l" defTabSz="457200">
              <a:defRPr sz="1800"/>
            </a:pP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match_characters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SG20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”[1234567890]”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 </a:t>
            </a:r>
            <a:endParaRPr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8" indent="1828800" algn="l" defTabSz="457200">
              <a:defRPr sz="1800"/>
            </a:pP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and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SG20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between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0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and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120</a:t>
            </a:r>
            <a:endParaRPr sz="28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120" name="Table 120"/>
          <p:cNvGraphicFramePr/>
          <p:nvPr/>
        </p:nvGraphicFramePr>
        <p:xfrm>
          <a:off x="567225" y="618583"/>
          <a:ext cx="12137683" cy="387362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2028686"/>
                <a:gridCol w="1767358"/>
                <a:gridCol w="1601196"/>
                <a:gridCol w="1602707"/>
                <a:gridCol w="2915386"/>
                <a:gridCol w="2215996"/>
              </a:tblGrid>
              <a:tr h="483408">
                <a:tc gridSpan="6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Report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PERS_ID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DE001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2340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DE002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1850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3450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FR003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2360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1830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FR005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NULL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8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1940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121" name="Shape 121"/>
          <p:cNvSpPr/>
          <p:nvPr>
            <p:ph type="body" idx="4294967295"/>
          </p:nvPr>
        </p:nvSpPr>
        <p:spPr>
          <a:xfrm>
            <a:off x="253444" y="5484214"/>
            <a:ext cx="12497912" cy="3867270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8" marL="0" indent="182880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22" name="Shape 122"/>
          <p:cNvSpPr/>
          <p:nvPr/>
        </p:nvSpPr>
        <p:spPr>
          <a:xfrm>
            <a:off x="504328" y="5143500"/>
            <a:ext cx="1225712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with job 4, income is less than 10K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income_4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filter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Job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=</a:t>
            </a: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4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 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&lt;=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10000</a:t>
            </a:r>
          </a:p>
        </p:txBody>
      </p:sp>
      <p:sp>
        <p:nvSpPr>
          <p:cNvPr id="123" name="Shape 123"/>
          <p:cNvSpPr/>
          <p:nvPr/>
        </p:nvSpPr>
        <p:spPr>
          <a:xfrm>
            <a:off x="500024" y="6984999"/>
            <a:ext cx="11637616" cy="139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otherwise, the income is greater than 1K</a:t>
            </a:r>
            <a:endParaRPr sz="28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income_any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filter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Job 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&lt;&gt;</a:t>
            </a: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4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&gt;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1000</a:t>
            </a:r>
            <a:endParaRPr sz="28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22" grpId="1"/>
      <p:bldP build="whole" bldLvl="1" animBg="1" rev="0" advAuto="0" spid="123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126" name="Table 126"/>
          <p:cNvGraphicFramePr/>
          <p:nvPr/>
        </p:nvGraphicFramePr>
        <p:xfrm>
          <a:off x="567225" y="618583"/>
          <a:ext cx="12137683" cy="387362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2028686"/>
                <a:gridCol w="1767358"/>
                <a:gridCol w="1601196"/>
                <a:gridCol w="1602707"/>
                <a:gridCol w="2915386"/>
                <a:gridCol w="2215996"/>
              </a:tblGrid>
              <a:tr h="483408">
                <a:tc gridSpan="6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Report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PERS_ID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DE001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2340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DE002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1850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3450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FR003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2360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1830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8340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FR005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NULL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8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1940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127" name="Shape 127"/>
          <p:cNvSpPr/>
          <p:nvPr>
            <p:ph type="body" idx="4294967295"/>
          </p:nvPr>
        </p:nvSpPr>
        <p:spPr>
          <a:xfrm>
            <a:off x="253444" y="5484214"/>
            <a:ext cx="12497912" cy="3867270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8" marL="0" indent="182880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28" name="Shape 128"/>
          <p:cNvSpPr/>
          <p:nvPr/>
        </p:nvSpPr>
        <p:spPr>
          <a:xfrm>
            <a:off x="2177355" y="5151140"/>
            <a:ext cx="8650090" cy="182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all in one statement</a:t>
            </a:r>
            <a:endParaRPr sz="28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income_chk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if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Job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=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4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then </a:t>
            </a:r>
            <a:endParaRPr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4" indent="914400" algn="l" defTabSz="457200">
              <a:defRPr sz="1800"/>
            </a:pP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&lt;=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10000 </a:t>
            </a:r>
            <a:endParaRPr sz="28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8" indent="1828800" algn="l" defTabSz="457200">
              <a:defRPr sz="1800"/>
            </a:pP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else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 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&gt;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1000</a:t>
            </a:r>
          </a:p>
        </p:txBody>
      </p:sp>
      <p:sp>
        <p:nvSpPr>
          <p:cNvPr id="129" name="Shape 129"/>
          <p:cNvSpPr/>
          <p:nvPr/>
        </p:nvSpPr>
        <p:spPr>
          <a:xfrm>
            <a:off x="920781" y="7636520"/>
            <a:ext cx="11424221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job is among the valid ones</a:t>
            </a:r>
            <a:endParaRPr i="1" sz="2800">
              <a:solidFill>
                <a:srgbClr val="40808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job_ok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[keep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Job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 exists_in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JobCodeList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Id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28" grpId="1"/>
      <p:bldP build="whole" bldLvl="1" animBg="1" rev="0" advAuto="0" spid="129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132" name="Table 132"/>
          <p:cNvGraphicFramePr/>
          <p:nvPr/>
        </p:nvGraphicFramePr>
        <p:xfrm>
          <a:off x="582769" y="1395785"/>
          <a:ext cx="12137683" cy="300896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2028686"/>
                <a:gridCol w="1767358"/>
                <a:gridCol w="1601196"/>
                <a:gridCol w="1602707"/>
                <a:gridCol w="2915386"/>
                <a:gridCol w="2215996"/>
              </a:tblGrid>
              <a:tr h="500435">
                <a:tc gridSpan="6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Report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00435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PERS_ID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500435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DE001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2340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00435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DE001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2015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1850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00435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3450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00435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2015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2360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133" name="Shape 133"/>
          <p:cNvSpPr/>
          <p:nvPr>
            <p:ph type="body" idx="4294967295"/>
          </p:nvPr>
        </p:nvSpPr>
        <p:spPr>
          <a:xfrm>
            <a:off x="253444" y="5553555"/>
            <a:ext cx="12497912" cy="3949544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5" marL="0" indent="114300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B0194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34" name="Shape 134"/>
          <p:cNvSpPr/>
          <p:nvPr/>
        </p:nvSpPr>
        <p:spPr>
          <a:xfrm>
            <a:off x="1323776" y="5916010"/>
            <a:ext cx="10357248" cy="226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income for 2015 is not more than 5K far from </a:t>
            </a:r>
            <a:endParaRPr i="1" sz="2800">
              <a:solidFill>
                <a:srgbClr val="40808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the one in 2014</a:t>
            </a:r>
            <a:endParaRPr i="1" sz="2800">
              <a:solidFill>
                <a:srgbClr val="40808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income_14_15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abs(</a:t>
            </a:r>
            <a:endParaRPr i="1"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3" indent="685800" algn="l" defTabSz="457200">
              <a:defRPr sz="1800"/>
            </a:pP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filter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Year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=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2014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- </a:t>
            </a:r>
            <a:endParaRPr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5" indent="1143000" algn="l" defTabSz="457200">
              <a:defRPr sz="1800"/>
            </a:pP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filter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Year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=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2015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 &lt;=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5000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3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137" name="Table 137"/>
          <p:cNvGraphicFramePr/>
          <p:nvPr/>
        </p:nvGraphicFramePr>
        <p:xfrm>
          <a:off x="436733" y="1131537"/>
          <a:ext cx="12137684" cy="395589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2028686"/>
                <a:gridCol w="1767358"/>
                <a:gridCol w="1601196"/>
                <a:gridCol w="1602707"/>
                <a:gridCol w="2915386"/>
                <a:gridCol w="2215996"/>
              </a:tblGrid>
              <a:tr h="564220">
                <a:tc gridSpan="6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Report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64220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PERS_ID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564220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DE001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2015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2340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64220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DE002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2015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1850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64220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2015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3450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64220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FR003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2015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2360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64220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FR004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1830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138" name="Shape 138"/>
          <p:cNvSpPr/>
          <p:nvPr>
            <p:ph type="body" idx="4294967295"/>
          </p:nvPr>
        </p:nvSpPr>
        <p:spPr>
          <a:xfrm>
            <a:off x="253444" y="5553555"/>
            <a:ext cx="12497912" cy="3949544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5" marL="0" indent="114300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B0194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39" name="Shape 139"/>
          <p:cNvSpPr/>
          <p:nvPr/>
        </p:nvSpPr>
        <p:spPr>
          <a:xfrm>
            <a:off x="1750566" y="5974195"/>
            <a:ext cx="9503669" cy="269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# the average income for France in 2015 is </a:t>
            </a:r>
            <a:endParaRPr i="1" sz="28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i="1"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# less than 10K</a:t>
            </a:r>
            <a:endParaRPr i="1" sz="28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avg_fr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keep GEO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</a:t>
            </a:r>
            <a:endParaRPr i="1"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8" indent="1828800" algn="l" defTabSz="457200">
              <a:defRPr sz="1800"/>
            </a:pP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filter GEO =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”FR”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</a:t>
            </a:r>
            <a:endParaRPr i="1"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8" indent="1828800" algn="l" defTabSz="457200">
              <a:defRPr sz="1800"/>
            </a:pP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aggregate avg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)]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&lt;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10000</a:t>
            </a:r>
            <a:endParaRPr sz="28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3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Overview of  VTL</a:t>
            </a:r>
            <a:endParaRPr sz="8400"/>
          </a:p>
        </p:txBody>
      </p:sp>
      <p:sp>
        <p:nvSpPr>
          <p:cNvPr id="142" name="Shape 142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143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36130" y="4928291"/>
            <a:ext cx="2937462" cy="26005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General characteristics</a:t>
            </a:r>
          </a:p>
        </p:txBody>
      </p:sp>
      <p:sp>
        <p:nvSpPr>
          <p:cNvPr id="146" name="Shape 14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0" indent="0">
              <a:buSzTx/>
              <a:buNone/>
              <a:defRPr sz="1800"/>
            </a:pPr>
            <a:r>
              <a:rPr sz="4200">
                <a:latin typeface="Gill Sans SemiBold"/>
                <a:ea typeface="Gill Sans SemiBold"/>
                <a:cs typeface="Gill Sans SemiBold"/>
                <a:sym typeface="Gill Sans SemiBold"/>
              </a:rPr>
              <a:t>Standard definition of algorithms</a:t>
            </a:r>
            <a:endParaRPr sz="4200">
              <a:latin typeface="Gill Sans SemiBold"/>
              <a:ea typeface="Gill Sans SemiBold"/>
              <a:cs typeface="Gill Sans SemiBold"/>
              <a:sym typeface="Gill Sans SemiBold"/>
            </a:endParaRPr>
          </a:p>
          <a:p>
            <a:pPr lvl="1" marL="1333500" indent="-571500">
              <a:buSzPct val="171000"/>
              <a:buChar char="•"/>
              <a:defRPr sz="1800"/>
            </a:pPr>
            <a:r>
              <a:rPr sz="4200"/>
              <a:t>validation of statistical data</a:t>
            </a:r>
            <a:endParaRPr sz="4200"/>
          </a:p>
          <a:p>
            <a:pPr lvl="1" marL="1333500" indent="-571500">
              <a:buSzPct val="171000"/>
              <a:buChar char="•"/>
              <a:defRPr sz="1800"/>
            </a:pPr>
            <a:r>
              <a:rPr sz="4200"/>
              <a:t>calculation of derived data</a:t>
            </a:r>
            <a:endParaRPr sz="4200"/>
          </a:p>
          <a:p>
            <a:pPr lvl="0" marL="0" indent="0">
              <a:buSzTx/>
              <a:buNone/>
              <a:defRPr sz="1800"/>
            </a:pPr>
            <a:r>
              <a:rPr sz="4200">
                <a:latin typeface="Gill Sans SemiBold"/>
                <a:ea typeface="Gill Sans SemiBold"/>
                <a:cs typeface="Gill Sans SemiBold"/>
                <a:sym typeface="Gill Sans SemiBold"/>
              </a:rPr>
              <a:t>Designed for users and oriented to statistics</a:t>
            </a:r>
            <a:endParaRPr sz="4200">
              <a:latin typeface="Gill Sans SemiBold"/>
              <a:ea typeface="Gill Sans SemiBold"/>
              <a:cs typeface="Gill Sans SemiBold"/>
              <a:sym typeface="Gill Sans SemiBold"/>
            </a:endParaRPr>
          </a:p>
          <a:p>
            <a:pPr lvl="1" marL="1333500" indent="-571500">
              <a:buSzPct val="171000"/>
              <a:buChar char="•"/>
              <a:defRPr sz="1800"/>
            </a:pPr>
            <a:r>
              <a:rPr sz="4200"/>
              <a:t>logical </a:t>
            </a:r>
            <a:r>
              <a:rPr sz="4200">
                <a:latin typeface="Gill Sans SemiBold"/>
                <a:ea typeface="Gill Sans SemiBold"/>
                <a:cs typeface="Gill Sans SemiBold"/>
                <a:sym typeface="Gill Sans SemiBold"/>
              </a:rPr>
              <a:t>datasets</a:t>
            </a:r>
            <a:r>
              <a:rPr sz="4200"/>
              <a:t> as first-class objects</a:t>
            </a:r>
            <a:endParaRPr sz="4200"/>
          </a:p>
          <a:p>
            <a:pPr lvl="0" marL="0" indent="0">
              <a:buSzTx/>
              <a:buNone/>
              <a:defRPr sz="1800"/>
            </a:pPr>
            <a:r>
              <a:rPr sz="4200">
                <a:latin typeface="Gill Sans SemiBold"/>
                <a:ea typeface="Gill Sans SemiBold"/>
                <a:cs typeface="Gill Sans SemiBold"/>
                <a:sym typeface="Gill Sans SemiBold"/>
              </a:rPr>
              <a:t>Integrated approach</a:t>
            </a:r>
          </a:p>
        </p:txBody>
      </p:sp>
      <p:sp>
        <p:nvSpPr>
          <p:cNvPr id="147" name="Shape 147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/>
          <p:nvPr>
            <p:ph type="title"/>
          </p:nvPr>
        </p:nvSpPr>
        <p:spPr>
          <a:xfrm>
            <a:off x="1270000" y="782497"/>
            <a:ext cx="10464800" cy="243840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900"/>
              <a:t>General characteristics</a:t>
            </a:r>
            <a:endParaRPr sz="6900"/>
          </a:p>
          <a:p>
            <a:pPr lvl="0">
              <a:defRPr sz="1800"/>
            </a:pPr>
            <a:r>
              <a:rPr sz="6900"/>
              <a:t>(cont’d)</a:t>
            </a:r>
          </a:p>
        </p:txBody>
      </p:sp>
      <p:sp>
        <p:nvSpPr>
          <p:cNvPr id="150" name="Shape 150"/>
          <p:cNvSpPr/>
          <p:nvPr>
            <p:ph type="body" idx="1"/>
          </p:nvPr>
        </p:nvSpPr>
        <p:spPr>
          <a:xfrm>
            <a:off x="1270000" y="2395542"/>
            <a:ext cx="10464800" cy="5715001"/>
          </a:xfrm>
          <a:prstGeom prst="rect">
            <a:avLst/>
          </a:prstGeom>
        </p:spPr>
        <p:txBody>
          <a:bodyPr/>
          <a:lstStyle/>
          <a:p>
            <a:pPr lvl="0" marL="0" indent="0">
              <a:buSzTx/>
              <a:buNone/>
              <a:defRPr sz="1800"/>
            </a:pPr>
            <a:endParaRPr sz="4200">
              <a:latin typeface="Gill Sans SemiBold"/>
              <a:ea typeface="Gill Sans SemiBold"/>
              <a:cs typeface="Gill Sans SemiBold"/>
              <a:sym typeface="Gill Sans SemiBold"/>
            </a:endParaRPr>
          </a:p>
          <a:p>
            <a:pPr lvl="0" marL="889000" indent="-571500">
              <a:buSzPct val="171000"/>
              <a:buChar char="•"/>
              <a:defRPr sz="1800"/>
            </a:pPr>
            <a:r>
              <a:rPr sz="4200"/>
              <a:t>independent of the phases of the statistical process</a:t>
            </a:r>
            <a:endParaRPr sz="4200"/>
          </a:p>
          <a:p>
            <a:pPr lvl="0" marL="889000" indent="-571500">
              <a:buSzPct val="171000"/>
              <a:buChar char="•"/>
              <a:defRPr sz="1800"/>
            </a:pPr>
            <a:r>
              <a:rPr sz="4200"/>
              <a:t>independent of the statistical domain</a:t>
            </a:r>
            <a:endParaRPr sz="4200"/>
          </a:p>
          <a:p>
            <a:pPr lvl="0" marL="889000" indent="-571500">
              <a:buSzPct val="171000"/>
              <a:buChar char="•"/>
              <a:defRPr sz="1800"/>
            </a:pPr>
            <a:r>
              <a:rPr sz="4200"/>
              <a:t>suitable for various typologies of statistical data (dimensional, surveys, registers, micro and macro, quantitative and qualitative)</a:t>
            </a:r>
          </a:p>
        </p:txBody>
      </p:sp>
      <p:sp>
        <p:nvSpPr>
          <p:cNvPr id="151" name="Shape 151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Validation rationale</a:t>
            </a:r>
          </a:p>
        </p:txBody>
      </p:sp>
      <p:sp>
        <p:nvSpPr>
          <p:cNvPr id="154" name="Shape 154"/>
          <p:cNvSpPr/>
          <p:nvPr>
            <p:ph type="body" idx="1"/>
          </p:nvPr>
        </p:nvSpPr>
        <p:spPr>
          <a:xfrm>
            <a:off x="1270000" y="4786116"/>
            <a:ext cx="3231961" cy="2919440"/>
          </a:xfrm>
          <a:prstGeom prst="rect">
            <a:avLst/>
          </a:prstGeom>
        </p:spPr>
        <p:txBody>
          <a:bodyPr/>
          <a:lstStyle/>
          <a:p>
            <a:pPr lvl="0" marL="474133" indent="-474133" defTabSz="373887">
              <a:spcBef>
                <a:spcPts val="1500"/>
              </a:spcBef>
              <a:buSzPct val="100000"/>
              <a:buAutoNum type="arabicPeriod" startAt="1"/>
              <a:defRPr sz="1800"/>
            </a:pPr>
            <a:r>
              <a:rPr sz="2688"/>
              <a:t>calculate A</a:t>
            </a:r>
            <a:endParaRPr sz="2688"/>
          </a:p>
          <a:p>
            <a:pPr lvl="0" marL="474133" indent="-474133" defTabSz="373887">
              <a:spcBef>
                <a:spcPts val="1500"/>
              </a:spcBef>
              <a:buSzPct val="100000"/>
              <a:buAutoNum type="arabicPeriod" startAt="1"/>
              <a:defRPr sz="1800"/>
            </a:pPr>
            <a:r>
              <a:rPr sz="2688"/>
              <a:t>calculate B</a:t>
            </a:r>
            <a:endParaRPr sz="2688"/>
          </a:p>
          <a:p>
            <a:pPr lvl="0" marL="474133" indent="-474133" defTabSz="373887">
              <a:spcBef>
                <a:spcPts val="1500"/>
              </a:spcBef>
              <a:buSzPct val="100000"/>
              <a:buAutoNum type="arabicPeriod" startAt="1"/>
              <a:defRPr sz="1800"/>
            </a:pPr>
            <a:r>
              <a:rPr sz="2688"/>
              <a:t>…</a:t>
            </a:r>
            <a:endParaRPr sz="2688"/>
          </a:p>
          <a:p>
            <a:pPr lvl="0" marL="474133" indent="-474133" defTabSz="373887">
              <a:spcBef>
                <a:spcPts val="1500"/>
              </a:spcBef>
              <a:buSzPct val="100000"/>
              <a:buAutoNum type="arabicPeriod" startAt="1"/>
              <a:defRPr sz="1800"/>
            </a:pPr>
            <a:r>
              <a:rPr sz="2688"/>
              <a:t>calculate N</a:t>
            </a:r>
            <a:endParaRPr sz="2688"/>
          </a:p>
          <a:p>
            <a:pPr lvl="0" marL="474133" indent="-474133" defTabSz="373887">
              <a:spcBef>
                <a:spcPts val="1500"/>
              </a:spcBef>
              <a:buSzPct val="100000"/>
              <a:buAutoNum type="arabicPeriod" startAt="1"/>
              <a:defRPr sz="1800"/>
            </a:pPr>
            <a:r>
              <a:rPr sz="2688"/>
              <a:t>validate f(A,B,…N)</a:t>
            </a:r>
          </a:p>
        </p:txBody>
      </p:sp>
      <p:sp>
        <p:nvSpPr>
          <p:cNvPr id="155" name="Shape 155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sp>
        <p:nvSpPr>
          <p:cNvPr id="156" name="Shape 156"/>
          <p:cNvSpPr/>
          <p:nvPr/>
        </p:nvSpPr>
        <p:spPr>
          <a:xfrm>
            <a:off x="5397127" y="4618892"/>
            <a:ext cx="6924218" cy="325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defRPr sz="1800"/>
            </a:pPr>
            <a:endParaRPr sz="3000"/>
          </a:p>
          <a:p>
            <a:pPr lvl="0" marL="529166" indent="-529166" algn="l">
              <a:buSzPct val="100000"/>
              <a:buAutoNum type="arabicPeriod" startAt="1"/>
              <a:defRPr sz="1800"/>
            </a:pPr>
            <a:r>
              <a:rPr sz="3000">
                <a:latin typeface="Gill Sans SemiBold"/>
                <a:ea typeface="Gill Sans SemiBold"/>
                <a:cs typeface="Gill Sans SemiBold"/>
                <a:sym typeface="Gill Sans SemiBold"/>
              </a:rPr>
              <a:t>Get</a:t>
            </a:r>
            <a:r>
              <a:rPr sz="3000"/>
              <a:t> the available information (e.g. from the survey or the report, from the database)</a:t>
            </a:r>
            <a:endParaRPr sz="3000"/>
          </a:p>
          <a:p>
            <a:pPr lvl="0" marL="529166" indent="-529166" algn="l">
              <a:buSzPct val="100000"/>
              <a:buAutoNum type="arabicPeriod" startAt="1"/>
              <a:defRPr sz="1800"/>
            </a:pPr>
            <a:r>
              <a:rPr sz="3000">
                <a:latin typeface="Gill Sans SemiBold"/>
                <a:ea typeface="Gill Sans SemiBold"/>
                <a:cs typeface="Gill Sans SemiBold"/>
                <a:sym typeface="Gill Sans SemiBold"/>
              </a:rPr>
              <a:t>Calculate</a:t>
            </a:r>
            <a:r>
              <a:rPr sz="3000"/>
              <a:t> the needed derived (sometimes aggregated) info</a:t>
            </a:r>
            <a:endParaRPr sz="3000"/>
          </a:p>
          <a:p>
            <a:pPr lvl="0" marL="529166" indent="-529166" algn="l">
              <a:buSzPct val="100000"/>
              <a:buAutoNum type="arabicPeriod" startAt="1"/>
              <a:defRPr sz="1800"/>
            </a:pPr>
            <a:r>
              <a:rPr sz="3000">
                <a:latin typeface="Gill Sans SemiBold"/>
                <a:ea typeface="Gill Sans SemiBold"/>
                <a:cs typeface="Gill Sans SemiBold"/>
                <a:sym typeface="Gill Sans SemiBold"/>
              </a:rPr>
              <a:t>Validate</a:t>
            </a:r>
          </a:p>
        </p:txBody>
      </p:sp>
      <p:sp>
        <p:nvSpPr>
          <p:cNvPr id="157" name="Shape 157"/>
          <p:cNvSpPr/>
          <p:nvPr/>
        </p:nvSpPr>
        <p:spPr>
          <a:xfrm>
            <a:off x="1637113" y="2230071"/>
            <a:ext cx="10226614" cy="100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 lvl="0">
              <a:defRPr sz="1800"/>
            </a:pPr>
            <a:r>
              <a:rPr sz="3000"/>
              <a:t>The validation of information content is a kind of calculation</a:t>
            </a:r>
            <a:endParaRPr sz="3000"/>
          </a:p>
        </p:txBody>
      </p:sp>
      <p:sp>
        <p:nvSpPr>
          <p:cNvPr id="158" name="Shape 158"/>
          <p:cNvSpPr/>
          <p:nvPr/>
        </p:nvSpPr>
        <p:spPr>
          <a:xfrm>
            <a:off x="1721166" y="3153996"/>
            <a:ext cx="9562468" cy="100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3000">
                <a:latin typeface="Gill Sans SemiBold"/>
                <a:ea typeface="Gill Sans SemiBold"/>
                <a:cs typeface="Gill Sans SemiBold"/>
                <a:sym typeface="Gill Sans SemiBold"/>
              </a:rPr>
              <a:t>a Transformation</a:t>
            </a:r>
            <a:r>
              <a:rPr sz="3000"/>
              <a:t> in SDMX wording</a:t>
            </a:r>
            <a:endParaRPr sz="3000"/>
          </a:p>
          <a:p>
            <a:pPr lvl="0">
              <a:defRPr sz="1800"/>
            </a:pPr>
            <a:r>
              <a:rPr sz="3000"/>
              <a:t>(see SDMX 2.1 package 13, Transformations and Expressions)</a:t>
            </a:r>
          </a:p>
        </p:txBody>
      </p:sp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Let’s start to </a:t>
            </a:r>
            <a:endParaRPr sz="8400"/>
          </a:p>
          <a:p>
            <a:pPr lvl="0">
              <a:defRPr sz="1800"/>
            </a:pPr>
            <a:r>
              <a:rPr sz="8400"/>
              <a:t>validate by example</a:t>
            </a:r>
            <a:endParaRPr sz="8400"/>
          </a:p>
        </p:txBody>
      </p:sp>
      <p:sp>
        <p:nvSpPr>
          <p:cNvPr id="65" name="Shape 65"/>
          <p:cNvSpPr/>
          <p:nvPr>
            <p:ph type="sldNum" sz="quarter" idx="2"/>
          </p:nvPr>
        </p:nvSpPr>
        <p:spPr>
          <a:xfrm>
            <a:off x="6381749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6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98284" y="5319591"/>
            <a:ext cx="4425867" cy="28817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>
            <p:ph type="title"/>
          </p:nvPr>
        </p:nvSpPr>
        <p:spPr>
          <a:xfrm>
            <a:off x="1270000" y="440528"/>
            <a:ext cx="10464800" cy="243840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Validation rationale</a:t>
            </a:r>
            <a:endParaRPr sz="6400"/>
          </a:p>
          <a:p>
            <a:pPr lvl="0">
              <a:defRPr sz="1800"/>
            </a:pPr>
            <a:r>
              <a:rPr sz="6400"/>
              <a:t>(example)</a:t>
            </a:r>
          </a:p>
        </p:txBody>
      </p:sp>
      <p:sp>
        <p:nvSpPr>
          <p:cNvPr id="161" name="Shape 161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sp>
        <p:nvSpPr>
          <p:cNvPr id="162" name="Shape 162"/>
          <p:cNvSpPr/>
          <p:nvPr/>
        </p:nvSpPr>
        <p:spPr>
          <a:xfrm>
            <a:off x="807076" y="5073040"/>
            <a:ext cx="11142632" cy="3603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 algn="l" defTabSz="457200">
              <a:defRPr sz="1800"/>
            </a:pPr>
            <a:endParaRPr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avg_income_15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1" indent="228600" algn="l" defTabSz="457200">
              <a:defRPr sz="1800"/>
            </a:pP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filter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Year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=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2015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][keep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Country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][aggregate avg(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)]</a:t>
            </a:r>
            <a:endParaRPr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1" indent="228600" algn="l" defTabSz="457200">
              <a:defRPr sz="1800"/>
            </a:pPr>
            <a:endParaRPr sz="28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endParaRPr sz="2800">
              <a:solidFill>
                <a:srgbClr val="B0194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63" name="Shape 163"/>
          <p:cNvSpPr/>
          <p:nvPr/>
        </p:nvSpPr>
        <p:spPr>
          <a:xfrm>
            <a:off x="931612" y="2922215"/>
            <a:ext cx="11637616" cy="226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average income by country for 2015 is less than the average income in 2014</a:t>
            </a:r>
            <a:endParaRPr i="1" sz="2800">
              <a:solidFill>
                <a:srgbClr val="40808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avg_income_14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1" indent="228600" algn="l" defTabSz="457200">
              <a:defRPr sz="1800"/>
            </a:pP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filter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Year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=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2014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][keep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Country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][aggregate avg(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)]</a:t>
            </a:r>
          </a:p>
        </p:txBody>
      </p:sp>
      <p:sp>
        <p:nvSpPr>
          <p:cNvPr id="164" name="Shape 164"/>
          <p:cNvSpPr/>
          <p:nvPr/>
        </p:nvSpPr>
        <p:spPr>
          <a:xfrm>
            <a:off x="1093071" y="7444630"/>
            <a:ext cx="10570643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avg_income_chk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avg_income_14 &gt; avg_income_15</a:t>
            </a:r>
          </a:p>
        </p:txBody>
      </p:sp>
    </p:spTree>
  </p:cSld>
  <p:clrMapOvr>
    <a:masterClrMapping/>
  </p:clrMapOvr>
  <p:transition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000"/>
              <a:t>VTL and the </a:t>
            </a:r>
            <a:endParaRPr sz="7000"/>
          </a:p>
          <a:p>
            <a:pPr lvl="0">
              <a:defRPr sz="1800"/>
            </a:pPr>
            <a:r>
              <a:rPr sz="7000"/>
              <a:t>statistical process</a:t>
            </a:r>
          </a:p>
        </p:txBody>
      </p:sp>
      <p:sp>
        <p:nvSpPr>
          <p:cNvPr id="167" name="Shape 167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168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50657" y="2999358"/>
            <a:ext cx="9845137" cy="3753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30625" y="7061200"/>
            <a:ext cx="6432351" cy="17113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Features</a:t>
            </a:r>
          </a:p>
        </p:txBody>
      </p:sp>
      <p:sp>
        <p:nvSpPr>
          <p:cNvPr id="172" name="Shape 172"/>
          <p:cNvSpPr/>
          <p:nvPr>
            <p:ph type="body" idx="1"/>
          </p:nvPr>
        </p:nvSpPr>
        <p:spPr>
          <a:xfrm>
            <a:off x="1270000" y="2115750"/>
            <a:ext cx="10464800" cy="3581155"/>
          </a:xfrm>
          <a:prstGeom prst="rect">
            <a:avLst/>
          </a:prstGeom>
        </p:spPr>
        <p:txBody>
          <a:bodyPr/>
          <a:lstStyle/>
          <a:p>
            <a:pPr lvl="0" marL="888999" indent="-571499">
              <a:buSzPct val="171000"/>
              <a:buChar char="•"/>
              <a:defRPr sz="1800"/>
            </a:pPr>
            <a:r>
              <a:rPr sz="3100"/>
              <a:t>Declarative</a:t>
            </a:r>
            <a:endParaRPr sz="3100"/>
          </a:p>
          <a:p>
            <a:pPr lvl="0" marL="888999" indent="-571499">
              <a:buSzPct val="171000"/>
              <a:buChar char="•"/>
              <a:defRPr sz="1800"/>
            </a:pPr>
            <a:r>
              <a:rPr sz="3100"/>
              <a:t>Strongly typed</a:t>
            </a:r>
            <a:endParaRPr sz="3100"/>
          </a:p>
          <a:p>
            <a:pPr lvl="0" marL="888999" indent="-571499">
              <a:buSzPct val="171000"/>
              <a:buChar char="•"/>
              <a:defRPr sz="1800"/>
            </a:pPr>
            <a:r>
              <a:rPr sz="3100"/>
              <a:t>Dataset oriented</a:t>
            </a:r>
            <a:endParaRPr sz="3100"/>
          </a:p>
          <a:p>
            <a:pPr lvl="0" marL="888999" indent="-571499">
              <a:buSzPct val="171000"/>
              <a:buChar char="•"/>
              <a:defRPr sz="1800"/>
            </a:pPr>
            <a:r>
              <a:rPr sz="3100"/>
              <a:t>Statements, expressions and operators</a:t>
            </a:r>
          </a:p>
        </p:txBody>
      </p:sp>
      <p:sp>
        <p:nvSpPr>
          <p:cNvPr id="173" name="Shape 173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sp>
        <p:nvSpPr>
          <p:cNvPr id="174" name="Shape 174"/>
          <p:cNvSpPr/>
          <p:nvPr/>
        </p:nvSpPr>
        <p:spPr>
          <a:xfrm>
            <a:off x="974087" y="6053430"/>
            <a:ext cx="11056626" cy="2848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 algn="l" defTabSz="406908">
              <a:defRPr sz="1800"/>
            </a:pPr>
            <a:r>
              <a:rPr i="1" sz="2046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income for 2015 is not more than 5K far from the one in 2014</a:t>
            </a:r>
            <a:endParaRPr i="1" sz="2046">
              <a:solidFill>
                <a:srgbClr val="40808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06908">
              <a:defRPr sz="1800"/>
            </a:pPr>
            <a:r>
              <a:rPr sz="2046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046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income_14_15 </a:t>
            </a:r>
            <a:r>
              <a:rPr i="1" sz="204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046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endParaRPr sz="2046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2" indent="406908" algn="l" defTabSz="406908">
              <a:defRPr sz="1800"/>
            </a:pPr>
            <a:r>
              <a:rPr i="1" sz="204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abs(</a:t>
            </a:r>
            <a:endParaRPr i="1" sz="2046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3" indent="610361" algn="l" defTabSz="406908">
              <a:defRPr sz="1800"/>
            </a:pPr>
            <a:r>
              <a:rPr sz="204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i="1" sz="204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[filter</a:t>
            </a:r>
            <a:r>
              <a:rPr sz="204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Year</a:t>
            </a:r>
            <a:r>
              <a:rPr sz="204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= </a:t>
            </a:r>
            <a:r>
              <a:rPr sz="2046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2014</a:t>
            </a:r>
            <a:r>
              <a:rPr sz="204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]#</a:t>
            </a:r>
            <a:r>
              <a:rPr sz="204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04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- </a:t>
            </a:r>
            <a:endParaRPr sz="2046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5" indent="1017269" algn="l" defTabSz="406908">
              <a:defRPr sz="1800"/>
            </a:pPr>
            <a:r>
              <a:rPr sz="204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Report</a:t>
            </a:r>
            <a:r>
              <a:rPr i="1" sz="204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[filter</a:t>
            </a:r>
            <a:r>
              <a:rPr sz="204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Year</a:t>
            </a:r>
            <a:r>
              <a:rPr sz="204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= </a:t>
            </a:r>
            <a:r>
              <a:rPr sz="2046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2015</a:t>
            </a:r>
            <a:r>
              <a:rPr sz="204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]#</a:t>
            </a:r>
            <a:r>
              <a:rPr sz="204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04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 &lt;= </a:t>
            </a:r>
            <a:r>
              <a:rPr sz="2046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5000</a:t>
            </a:r>
            <a:endParaRPr sz="2046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5" indent="1017269" algn="l" defTabSz="406908">
              <a:defRPr sz="1800"/>
            </a:pPr>
            <a:endParaRPr sz="2046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06908">
              <a:defRPr sz="1800"/>
            </a:pPr>
            <a:endParaRPr sz="2046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06908">
              <a:defRPr sz="1800"/>
            </a:pPr>
            <a:endParaRPr sz="2046">
              <a:solidFill>
                <a:srgbClr val="B0194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175" name="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97790" y="6366614"/>
            <a:ext cx="8761299" cy="1436046"/>
          </a:xfrm>
          <a:prstGeom prst="rect">
            <a:avLst/>
          </a:prstGeom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</p:pic>
      <p:sp>
        <p:nvSpPr>
          <p:cNvPr id="176" name="Shape 176"/>
          <p:cNvSpPr/>
          <p:nvPr/>
        </p:nvSpPr>
        <p:spPr>
          <a:xfrm>
            <a:off x="8838963" y="7750928"/>
            <a:ext cx="1140347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 lvl="0">
              <a:defRPr sz="1800"/>
            </a:pPr>
            <a:r>
              <a:rPr sz="2000"/>
              <a:t>statement</a:t>
            </a:r>
          </a:p>
        </p:txBody>
      </p:sp>
      <p:pic>
        <p:nvPicPr>
          <p:cNvPr id="177" name="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39114" y="6712188"/>
            <a:ext cx="7426028" cy="1436046"/>
          </a:xfrm>
          <a:prstGeom prst="rect">
            <a:avLst/>
          </a:prstGeom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</p:pic>
      <p:sp>
        <p:nvSpPr>
          <p:cNvPr id="178" name="Shape 178"/>
          <p:cNvSpPr/>
          <p:nvPr/>
        </p:nvSpPr>
        <p:spPr>
          <a:xfrm>
            <a:off x="7524460" y="8116156"/>
            <a:ext cx="1225427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 lvl="0">
              <a:defRPr sz="1800"/>
            </a:pPr>
            <a:r>
              <a:rPr sz="2000"/>
              <a:t>expression</a:t>
            </a:r>
          </a:p>
        </p:txBody>
      </p:sp>
      <p:pic>
        <p:nvPicPr>
          <p:cNvPr id="179" name="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527503" y="7196638"/>
            <a:ext cx="505709" cy="533401"/>
          </a:xfrm>
          <a:prstGeom prst="rect">
            <a:avLst/>
          </a:prstGeom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</p:pic>
      <p:sp>
        <p:nvSpPr>
          <p:cNvPr id="180" name="Shape 180"/>
          <p:cNvSpPr/>
          <p:nvPr/>
        </p:nvSpPr>
        <p:spPr>
          <a:xfrm>
            <a:off x="7261654" y="6765317"/>
            <a:ext cx="1037407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 lvl="0">
              <a:defRPr sz="1800"/>
            </a:pPr>
            <a:r>
              <a:rPr sz="2000"/>
              <a:t>operator</a:t>
            </a:r>
          </a:p>
        </p:txBody>
      </p:sp>
    </p:spTree>
  </p:cSld>
  <p:clrMapOvr>
    <a:masterClrMapping/>
  </p:clrMapOvr>
  <p:transition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 lvl="0">
              <a:defRPr sz="1800"/>
            </a:pPr>
            <a:r>
              <a:rPr sz="8000"/>
              <a:t>The VTL model</a:t>
            </a:r>
          </a:p>
        </p:txBody>
      </p:sp>
      <p:sp>
        <p:nvSpPr>
          <p:cNvPr id="183" name="Shape 18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622299" indent="-400049" defTabSz="408940">
              <a:spcBef>
                <a:spcPts val="1600"/>
              </a:spcBef>
              <a:buSzPct val="171000"/>
              <a:buChar char="•"/>
              <a:defRPr sz="1800"/>
            </a:pPr>
            <a:r>
              <a:rPr sz="2310"/>
              <a:t>VTL is agnostic of the underlying information model (e.g. SDMX, DDI, GSIM, …).</a:t>
            </a:r>
            <a:endParaRPr sz="2310"/>
          </a:p>
          <a:p>
            <a:pPr lvl="0" marL="0" indent="0" defTabSz="408940">
              <a:spcBef>
                <a:spcPts val="1600"/>
              </a:spcBef>
              <a:buSzTx/>
              <a:buNone/>
              <a:defRPr sz="1800"/>
            </a:pPr>
            <a:r>
              <a:rPr sz="2310">
                <a:latin typeface="Gill Sans SemiBold"/>
                <a:ea typeface="Gill Sans SemiBold"/>
                <a:cs typeface="Gill Sans SemiBold"/>
                <a:sym typeface="Gill Sans SemiBold"/>
              </a:rPr>
              <a:t>DDI</a:t>
            </a:r>
            <a:r>
              <a:rPr sz="2310"/>
              <a:t> (</a:t>
            </a:r>
            <a:r>
              <a:rPr sz="2310" u="sng">
                <a:hlinkClick r:id="rId2" invalidUrl="" action="" tgtFrame="" tooltip="" history="1" highlightClick="0" endSnd="0"/>
              </a:rPr>
              <a:t>http://www.ddialliance.org/what</a:t>
            </a:r>
            <a:r>
              <a:rPr sz="2310"/>
              <a:t>) </a:t>
            </a:r>
            <a:endParaRPr sz="2310"/>
          </a:p>
          <a:p>
            <a:pPr lvl="1" marL="933449" indent="-400049" defTabSz="408940">
              <a:spcBef>
                <a:spcPts val="1600"/>
              </a:spcBef>
              <a:buSzPct val="171000"/>
              <a:buChar char="•"/>
              <a:defRPr sz="1800"/>
            </a:pPr>
            <a:r>
              <a:rPr sz="2310"/>
              <a:t>Data Documentation Initiative</a:t>
            </a:r>
            <a:endParaRPr sz="2310"/>
          </a:p>
          <a:p>
            <a:pPr lvl="1" marL="933449" indent="-400049" defTabSz="408940">
              <a:spcBef>
                <a:spcPts val="1600"/>
              </a:spcBef>
              <a:buSzPct val="171000"/>
              <a:buChar char="•"/>
              <a:defRPr sz="1800"/>
            </a:pPr>
            <a:r>
              <a:rPr sz="2310"/>
              <a:t>Initiative for an international standard for documenting data from the behavioral, social and economic sciences</a:t>
            </a:r>
            <a:endParaRPr sz="2310"/>
          </a:p>
          <a:p>
            <a:pPr lvl="1" marL="933449" indent="-400049" defTabSz="408940">
              <a:spcBef>
                <a:spcPts val="1600"/>
              </a:spcBef>
              <a:buSzPct val="171000"/>
              <a:buChar char="•"/>
              <a:defRPr sz="1800"/>
            </a:pPr>
            <a:r>
              <a:rPr sz="2310"/>
              <a:t>XML</a:t>
            </a:r>
            <a:endParaRPr sz="2310"/>
          </a:p>
          <a:p>
            <a:pPr lvl="0" marL="0" indent="0" defTabSz="408940">
              <a:spcBef>
                <a:spcPts val="1600"/>
              </a:spcBef>
              <a:buSzTx/>
              <a:buNone/>
              <a:defRPr sz="1800"/>
            </a:pPr>
            <a:r>
              <a:rPr sz="2310">
                <a:latin typeface="Gill Sans SemiBold"/>
                <a:ea typeface="Gill Sans SemiBold"/>
                <a:cs typeface="Gill Sans SemiBold"/>
                <a:sym typeface="Gill Sans SemiBold"/>
              </a:rPr>
              <a:t>GSIM</a:t>
            </a:r>
            <a:r>
              <a:rPr sz="2310"/>
              <a:t> (</a:t>
            </a:r>
            <a:r>
              <a:rPr sz="2310" u="sng">
                <a:hlinkClick r:id="rId3" invalidUrl="" action="" tgtFrame="" tooltip="" history="1" highlightClick="0" endSnd="0"/>
              </a:rPr>
              <a:t>http://www1.unece.org/stat/platform/display/metis/Generic+Statistical+Information+Model</a:t>
            </a:r>
            <a:r>
              <a:rPr sz="2310"/>
              <a:t>)</a:t>
            </a:r>
            <a:endParaRPr sz="2310"/>
          </a:p>
          <a:p>
            <a:pPr lvl="1" marL="933449" indent="-400049" defTabSz="408940">
              <a:spcBef>
                <a:spcPts val="1600"/>
              </a:spcBef>
              <a:buSzPct val="171000"/>
              <a:buChar char="•"/>
              <a:defRPr sz="1800"/>
            </a:pPr>
            <a:r>
              <a:rPr sz="2310"/>
              <a:t>Generic Statistical Information Model</a:t>
            </a:r>
            <a:endParaRPr sz="2310"/>
          </a:p>
          <a:p>
            <a:pPr lvl="1" marL="933449" indent="-400049" defTabSz="408940">
              <a:spcBef>
                <a:spcPts val="1600"/>
              </a:spcBef>
              <a:buSzPct val="171000"/>
              <a:buChar char="•"/>
              <a:defRPr sz="1800"/>
            </a:pPr>
            <a:r>
              <a:rPr sz="2310"/>
              <a:t>Reference framework of internationally agreed definitions for the definition of information in the production of official statistics</a:t>
            </a:r>
          </a:p>
        </p:txBody>
      </p:sp>
      <p:sp>
        <p:nvSpPr>
          <p:cNvPr id="184" name="Shape 184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The VTL model (cont’d)</a:t>
            </a:r>
          </a:p>
        </p:txBody>
      </p:sp>
      <p:sp>
        <p:nvSpPr>
          <p:cNvPr id="187" name="Shape 187"/>
          <p:cNvSpPr/>
          <p:nvPr>
            <p:ph type="body" idx="1"/>
          </p:nvPr>
        </p:nvSpPr>
        <p:spPr>
          <a:xfrm>
            <a:off x="1270000" y="2268004"/>
            <a:ext cx="10464800" cy="5715001"/>
          </a:xfrm>
          <a:prstGeom prst="rect">
            <a:avLst/>
          </a:prstGeom>
        </p:spPr>
        <p:txBody>
          <a:bodyPr/>
          <a:lstStyle/>
          <a:p>
            <a:pPr lvl="0" marL="888999" indent="-571499">
              <a:buSzPct val="171000"/>
              <a:buChar char="•"/>
              <a:defRPr sz="1800"/>
            </a:pPr>
            <a:r>
              <a:rPr sz="3000"/>
              <a:t>The different standards may use the language, mapping their artefacts into VTL ones</a:t>
            </a:r>
            <a:endParaRPr sz="3000"/>
          </a:p>
          <a:p>
            <a:pPr lvl="0" marL="888999" indent="-571499">
              <a:buSzPct val="171000"/>
              <a:buChar char="•"/>
              <a:defRPr sz="1800"/>
            </a:pPr>
            <a:r>
              <a:rPr sz="3000"/>
              <a:t>The language is close, in the sense that it manipulates artefacts of the model and produces other artefacts of the model</a:t>
            </a:r>
            <a:endParaRPr sz="3000"/>
          </a:p>
          <a:p>
            <a:pPr lvl="0" marL="888999" indent="-571499">
              <a:buSzPct val="171000"/>
              <a:buChar char="•"/>
              <a:defRPr sz="1800"/>
            </a:pPr>
            <a:r>
              <a:rPr sz="3000"/>
              <a:t>The model is inspired by those of SDMX and GSIM</a:t>
            </a:r>
          </a:p>
        </p:txBody>
      </p:sp>
      <p:sp>
        <p:nvSpPr>
          <p:cNvPr id="188" name="Shape 188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191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20521" y="2100868"/>
            <a:ext cx="8763758" cy="7050464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Shape 1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The VTL model</a:t>
            </a:r>
          </a:p>
        </p:txBody>
      </p:sp>
    </p:spTree>
  </p:cSld>
  <p:clrMapOvr>
    <a:masterClrMapping/>
  </p:clrMapOvr>
  <p:transition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195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20503" y="1976515"/>
            <a:ext cx="8763757" cy="7050465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Shape 19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6900"/>
            </a:lvl1pPr>
          </a:lstStyle>
          <a:p>
            <a:pPr lvl="0">
              <a:defRPr sz="1800"/>
            </a:pPr>
            <a:r>
              <a:rPr sz="6900"/>
              <a:t>The VTL model and SDMX</a:t>
            </a:r>
          </a:p>
        </p:txBody>
      </p:sp>
      <p:grpSp>
        <p:nvGrpSpPr>
          <p:cNvPr id="199" name="Group 199"/>
          <p:cNvGrpSpPr/>
          <p:nvPr/>
        </p:nvGrpSpPr>
        <p:grpSpPr>
          <a:xfrm>
            <a:off x="10237480" y="4081578"/>
            <a:ext cx="2385039" cy="1407165"/>
            <a:chOff x="-303250" y="-155010"/>
            <a:chExt cx="2385037" cy="1407164"/>
          </a:xfrm>
        </p:grpSpPr>
        <p:pic>
          <p:nvPicPr>
            <p:cNvPr id="197" name="pasted-image.pdf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303251" y="-155011"/>
              <a:ext cx="2385039" cy="8989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8" name="Shape 198"/>
            <p:cNvSpPr/>
            <p:nvPr/>
          </p:nvSpPr>
          <p:spPr>
            <a:xfrm>
              <a:off x="-37604" y="629652"/>
              <a:ext cx="1853746" cy="6225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i="1" sz="2800">
                  <a:latin typeface="Gill Sans SemiBold"/>
                  <a:ea typeface="Gill Sans SemiBold"/>
                  <a:cs typeface="Gill Sans SemiBold"/>
                  <a:sym typeface="Gill Sans SemiBold"/>
                </a:defRPr>
              </a:lvl1pPr>
            </a:lstStyle>
            <a:p>
              <a:pPr lvl="0">
                <a:defRPr i="0" sz="1800"/>
              </a:pPr>
              <a:r>
                <a:rPr i="1" sz="2800"/>
                <a:t>Data flow</a:t>
              </a:r>
            </a:p>
          </p:txBody>
        </p:sp>
      </p:grpSp>
      <p:grpSp>
        <p:nvGrpSpPr>
          <p:cNvPr id="202" name="Group 202"/>
          <p:cNvGrpSpPr/>
          <p:nvPr/>
        </p:nvGrpSpPr>
        <p:grpSpPr>
          <a:xfrm>
            <a:off x="2265003" y="7460118"/>
            <a:ext cx="4602015" cy="1668051"/>
            <a:chOff x="-1506952" y="-138413"/>
            <a:chExt cx="4602013" cy="1668050"/>
          </a:xfrm>
        </p:grpSpPr>
        <p:pic>
          <p:nvPicPr>
            <p:cNvPr id="200" name="pasted-image.pdf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0781" y="-138414"/>
              <a:ext cx="2129671" cy="8027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1" name="Shape 201"/>
            <p:cNvSpPr/>
            <p:nvPr/>
          </p:nvSpPr>
          <p:spPr>
            <a:xfrm>
              <a:off x="-1506953" y="546690"/>
              <a:ext cx="4602014" cy="982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1800"/>
              </a:pPr>
              <a:r>
                <a:rPr i="1" sz="2800">
                  <a:latin typeface="Gill Sans SemiBold"/>
                  <a:ea typeface="Gill Sans SemiBold"/>
                  <a:cs typeface="Gill Sans SemiBold"/>
                  <a:sym typeface="Gill Sans SemiBold"/>
                </a:rPr>
                <a:t>Data Structure </a:t>
              </a:r>
              <a:endParaRPr i="1" sz="2800">
                <a:latin typeface="Gill Sans SemiBold"/>
                <a:ea typeface="Gill Sans SemiBold"/>
                <a:cs typeface="Gill Sans SemiBold"/>
                <a:sym typeface="Gill Sans SemiBold"/>
              </a:endParaRPr>
            </a:p>
            <a:p>
              <a:pPr lvl="0">
                <a:defRPr sz="1800"/>
              </a:pPr>
              <a:r>
                <a:rPr i="1" sz="2800">
                  <a:latin typeface="Gill Sans SemiBold"/>
                  <a:ea typeface="Gill Sans SemiBold"/>
                  <a:cs typeface="Gill Sans SemiBold"/>
                  <a:sym typeface="Gill Sans SemiBold"/>
                </a:rPr>
                <a:t>Definition</a:t>
              </a:r>
            </a:p>
          </p:txBody>
        </p:sp>
      </p:grpSp>
      <p:grpSp>
        <p:nvGrpSpPr>
          <p:cNvPr id="205" name="Group 205"/>
          <p:cNvGrpSpPr/>
          <p:nvPr/>
        </p:nvGrpSpPr>
        <p:grpSpPr>
          <a:xfrm>
            <a:off x="9128993" y="1991261"/>
            <a:ext cx="4602014" cy="1668052"/>
            <a:chOff x="-1506952" y="-138413"/>
            <a:chExt cx="4602013" cy="1668050"/>
          </a:xfrm>
        </p:grpSpPr>
        <p:pic>
          <p:nvPicPr>
            <p:cNvPr id="203" name="pasted-image.pdf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0781" y="-138414"/>
              <a:ext cx="2129671" cy="8027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4" name="Shape 204"/>
            <p:cNvSpPr/>
            <p:nvPr/>
          </p:nvSpPr>
          <p:spPr>
            <a:xfrm>
              <a:off x="-1506953" y="546690"/>
              <a:ext cx="4602014" cy="982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1800"/>
              </a:pPr>
              <a:r>
                <a:rPr i="1" sz="2800">
                  <a:latin typeface="Gill Sans SemiBold"/>
                  <a:ea typeface="Gill Sans SemiBold"/>
                  <a:cs typeface="Gill Sans SemiBold"/>
                  <a:sym typeface="Gill Sans SemiBold"/>
                </a:rPr>
                <a:t>Measure </a:t>
              </a:r>
              <a:endParaRPr i="1" sz="2800">
                <a:latin typeface="Gill Sans SemiBold"/>
                <a:ea typeface="Gill Sans SemiBold"/>
                <a:cs typeface="Gill Sans SemiBold"/>
                <a:sym typeface="Gill Sans SemiBold"/>
              </a:endParaRPr>
            </a:p>
            <a:p>
              <a:pPr lvl="0">
                <a:defRPr sz="1800"/>
              </a:pPr>
              <a:r>
                <a:rPr i="1" sz="2800">
                  <a:latin typeface="Gill Sans SemiBold"/>
                  <a:ea typeface="Gill Sans SemiBold"/>
                  <a:cs typeface="Gill Sans SemiBold"/>
                  <a:sym typeface="Gill Sans SemiBold"/>
                </a:rPr>
                <a:t>Dimension</a:t>
              </a:r>
            </a:p>
          </p:txBody>
        </p:sp>
      </p:grpSp>
      <p:grpSp>
        <p:nvGrpSpPr>
          <p:cNvPr id="208" name="Group 208"/>
          <p:cNvGrpSpPr/>
          <p:nvPr/>
        </p:nvGrpSpPr>
        <p:grpSpPr>
          <a:xfrm>
            <a:off x="4994276" y="7460118"/>
            <a:ext cx="4602015" cy="1668051"/>
            <a:chOff x="-1506952" y="-138413"/>
            <a:chExt cx="4602013" cy="1668050"/>
          </a:xfrm>
        </p:grpSpPr>
        <p:pic>
          <p:nvPicPr>
            <p:cNvPr id="206" name="pasted-image.pdf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70781" y="-138414"/>
              <a:ext cx="2129671" cy="8027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7" name="Shape 207"/>
            <p:cNvSpPr/>
            <p:nvPr/>
          </p:nvSpPr>
          <p:spPr>
            <a:xfrm>
              <a:off x="-1506953" y="546690"/>
              <a:ext cx="4602014" cy="982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1800"/>
              </a:pPr>
              <a:r>
                <a:rPr i="1" sz="2200">
                  <a:latin typeface="Gill Sans SemiBold"/>
                  <a:ea typeface="Gill Sans SemiBold"/>
                  <a:cs typeface="Gill Sans SemiBold"/>
                  <a:sym typeface="Gill Sans SemiBold"/>
                </a:rPr>
                <a:t>Dimension</a:t>
              </a:r>
              <a:endParaRPr i="1" sz="2200">
                <a:latin typeface="Gill Sans SemiBold"/>
                <a:ea typeface="Gill Sans SemiBold"/>
                <a:cs typeface="Gill Sans SemiBold"/>
                <a:sym typeface="Gill Sans SemiBold"/>
              </a:endParaRPr>
            </a:p>
            <a:p>
              <a:pPr lvl="0">
                <a:defRPr sz="1800"/>
              </a:pPr>
              <a:r>
                <a:rPr i="1" sz="2200">
                  <a:latin typeface="Gill Sans SemiBold"/>
                  <a:ea typeface="Gill Sans SemiBold"/>
                  <a:cs typeface="Gill Sans SemiBold"/>
                  <a:sym typeface="Gill Sans SemiBold"/>
                </a:rPr>
                <a:t>Component</a:t>
              </a:r>
            </a:p>
          </p:txBody>
        </p:sp>
      </p:grpSp>
      <p:pic>
        <p:nvPicPr>
          <p:cNvPr id="209" name="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 rot="762239">
            <a:off x="6148295" y="4194940"/>
            <a:ext cx="3920000" cy="352235"/>
          </a:xfrm>
          <a:prstGeom prst="rect">
            <a:avLst/>
          </a:prstGeom>
        </p:spPr>
      </p:pic>
      <p:pic>
        <p:nvPicPr>
          <p:cNvPr id="211" name="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 rot="11342381">
            <a:off x="8534298" y="7934976"/>
            <a:ext cx="947284" cy="352234"/>
          </a:xfrm>
          <a:prstGeom prst="rect">
            <a:avLst/>
          </a:prstGeom>
        </p:spPr>
      </p:pic>
      <p:pic>
        <p:nvPicPr>
          <p:cNvPr id="213" name="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 rot="21000958">
            <a:off x="7346153" y="2427250"/>
            <a:ext cx="2742802" cy="352235"/>
          </a:xfrm>
          <a:prstGeom prst="rect">
            <a:avLst/>
          </a:prstGeom>
        </p:spPr>
      </p:pic>
      <p:pic>
        <p:nvPicPr>
          <p:cNvPr id="215" name="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 rot="7518849">
            <a:off x="4302581" y="6995320"/>
            <a:ext cx="1224801" cy="352234"/>
          </a:xfrm>
          <a:prstGeom prst="rect">
            <a:avLst/>
          </a:prstGeom>
        </p:spPr>
      </p:pic>
    </p:spTree>
  </p:cSld>
  <p:clrMapOvr>
    <a:masterClrMapping/>
  </p:clrMapOvr>
  <p:transition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219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51596" y="2899463"/>
            <a:ext cx="9759639" cy="5148374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Shape 220"/>
          <p:cNvSpPr/>
          <p:nvPr/>
        </p:nvSpPr>
        <p:spPr>
          <a:xfrm>
            <a:off x="2591616" y="1984036"/>
            <a:ext cx="179047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2500"/>
              <a:t>Identifier </a:t>
            </a:r>
            <a:endParaRPr sz="2500"/>
          </a:p>
          <a:p>
            <a:pPr lvl="0" algn="l">
              <a:defRPr sz="1800"/>
            </a:pPr>
            <a:r>
              <a:rPr sz="2500"/>
              <a:t>Components</a:t>
            </a:r>
          </a:p>
        </p:txBody>
      </p:sp>
      <p:sp>
        <p:nvSpPr>
          <p:cNvPr id="221" name="Shape 221"/>
          <p:cNvSpPr/>
          <p:nvPr/>
        </p:nvSpPr>
        <p:spPr>
          <a:xfrm>
            <a:off x="5827425" y="1984036"/>
            <a:ext cx="179047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2500"/>
              <a:t>Measure</a:t>
            </a:r>
            <a:endParaRPr sz="2500"/>
          </a:p>
          <a:p>
            <a:pPr lvl="0">
              <a:defRPr sz="1800"/>
            </a:pPr>
            <a:r>
              <a:rPr sz="2500"/>
              <a:t>Components</a:t>
            </a:r>
          </a:p>
        </p:txBody>
      </p:sp>
      <p:sp>
        <p:nvSpPr>
          <p:cNvPr id="222" name="Shape 222"/>
          <p:cNvSpPr/>
          <p:nvPr/>
        </p:nvSpPr>
        <p:spPr>
          <a:xfrm>
            <a:off x="8600280" y="1984036"/>
            <a:ext cx="179047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2500"/>
              <a:t>Attribute</a:t>
            </a:r>
            <a:endParaRPr sz="2500"/>
          </a:p>
          <a:p>
            <a:pPr lvl="0">
              <a:defRPr sz="1800"/>
            </a:pPr>
            <a:r>
              <a:rPr sz="2500"/>
              <a:t>Components</a:t>
            </a:r>
          </a:p>
        </p:txBody>
      </p:sp>
      <p:sp>
        <p:nvSpPr>
          <p:cNvPr id="223" name="Shape 223"/>
          <p:cNvSpPr/>
          <p:nvPr/>
        </p:nvSpPr>
        <p:spPr>
          <a:xfrm>
            <a:off x="10737439" y="5391149"/>
            <a:ext cx="1602738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Data Points</a:t>
            </a:r>
          </a:p>
        </p:txBody>
      </p:sp>
      <p:sp>
        <p:nvSpPr>
          <p:cNvPr id="224" name="Shape 224"/>
          <p:cNvSpPr/>
          <p:nvPr/>
        </p:nvSpPr>
        <p:spPr>
          <a:xfrm>
            <a:off x="10664576" y="3444958"/>
            <a:ext cx="2027983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Data Structure</a:t>
            </a:r>
          </a:p>
        </p:txBody>
      </p:sp>
    </p:spTree>
  </p:cSld>
  <p:clrMapOvr>
    <a:masterClrMapping/>
  </p:clrMapOvr>
  <p:transition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227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73604" y="1099937"/>
            <a:ext cx="9257592" cy="8004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How does VTL work?</a:t>
            </a:r>
          </a:p>
        </p:txBody>
      </p:sp>
      <p:sp>
        <p:nvSpPr>
          <p:cNvPr id="230" name="Shape 230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231" name="Table 231"/>
          <p:cNvGraphicFramePr/>
          <p:nvPr/>
        </p:nvGraphicFramePr>
        <p:xfrm>
          <a:off x="938499" y="3423518"/>
          <a:ext cx="5853335" cy="145964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2872"/>
                <a:gridCol w="926704"/>
                <a:gridCol w="927579"/>
                <a:gridCol w="1687302"/>
                <a:gridCol w="1282524"/>
              </a:tblGrid>
              <a:tr h="363322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32" name="Shape 232"/>
          <p:cNvSpPr/>
          <p:nvPr/>
        </p:nvSpPr>
        <p:spPr>
          <a:xfrm>
            <a:off x="7174620" y="3733799"/>
            <a:ext cx="4918905" cy="378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marL="888999" indent="-571499" algn="l">
              <a:buSzPct val="171000"/>
              <a:buChar char="•"/>
              <a:defRPr sz="1800"/>
            </a:pPr>
            <a:endParaRPr sz="2500"/>
          </a:p>
          <a:p>
            <a:pPr lvl="0" marL="888999" indent="-571499" algn="l">
              <a:buSzPct val="171000"/>
              <a:buChar char="•"/>
              <a:defRPr sz="1800"/>
            </a:pPr>
            <a:r>
              <a:rPr sz="2500"/>
              <a:t>Operators are applied to every Data Point of the input Datasets</a:t>
            </a:r>
            <a:endParaRPr sz="2500"/>
          </a:p>
          <a:p>
            <a:pPr lvl="0" algn="l">
              <a:defRPr sz="1800"/>
            </a:pPr>
            <a:endParaRPr sz="2500"/>
          </a:p>
          <a:p>
            <a:pPr lvl="0" marL="888999" indent="-571499" algn="l">
              <a:buSzPct val="171000"/>
              <a:buChar char="•"/>
              <a:defRPr sz="1800"/>
            </a:pPr>
            <a:r>
              <a:rPr sz="2500"/>
              <a:t>Operators produce new Datasets</a:t>
            </a:r>
            <a:endParaRPr sz="2500"/>
          </a:p>
          <a:p>
            <a:pPr lvl="0" algn="l">
              <a:defRPr sz="1800"/>
            </a:pPr>
            <a:endParaRPr sz="2500"/>
          </a:p>
          <a:p>
            <a:pPr lvl="0" marL="888999" indent="-571499" algn="l">
              <a:buSzPct val="171000"/>
              <a:buChar char="•"/>
              <a:defRPr sz="1800"/>
            </a:pPr>
            <a:r>
              <a:rPr sz="2500"/>
              <a:t>N-ary operators preliminarily combine the datasets</a:t>
            </a:r>
          </a:p>
        </p:txBody>
      </p:sp>
      <p:sp>
        <p:nvSpPr>
          <p:cNvPr id="233" name="Shape 233"/>
          <p:cNvSpPr/>
          <p:nvPr>
            <p:ph type="body" idx="1"/>
          </p:nvPr>
        </p:nvSpPr>
        <p:spPr>
          <a:xfrm>
            <a:off x="895455" y="5227091"/>
            <a:ext cx="9037723" cy="798018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B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 + 1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</a:p>
        </p:txBody>
      </p:sp>
      <p:graphicFrame>
        <p:nvGraphicFramePr>
          <p:cNvPr id="234" name="Table 234"/>
          <p:cNvGraphicFramePr/>
          <p:nvPr/>
        </p:nvGraphicFramePr>
        <p:xfrm>
          <a:off x="938499" y="6375391"/>
          <a:ext cx="5853335" cy="145964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2872"/>
                <a:gridCol w="926704"/>
                <a:gridCol w="927579"/>
                <a:gridCol w="1687302"/>
                <a:gridCol w="1282524"/>
              </a:tblGrid>
              <a:tr h="363322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type="body" idx="1"/>
          </p:nvPr>
        </p:nvSpPr>
        <p:spPr>
          <a:xfrm>
            <a:off x="253444" y="5431497"/>
            <a:ext cx="12497912" cy="4276819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7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7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7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69" name="Shape 69"/>
          <p:cNvSpPr/>
          <p:nvPr>
            <p:ph type="sldNum" sz="quarter" idx="2"/>
          </p:nvPr>
        </p:nvSpPr>
        <p:spPr>
          <a:xfrm>
            <a:off x="6381749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70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66654" y="1132017"/>
            <a:ext cx="10871492" cy="4276819"/>
          </a:xfrm>
          <a:prstGeom prst="rect">
            <a:avLst/>
          </a:prstGeom>
          <a:ln w="12700">
            <a:miter lim="400000"/>
          </a:ln>
        </p:spPr>
      </p:pic>
      <p:sp>
        <p:nvSpPr>
          <p:cNvPr id="71" name="Shape 71"/>
          <p:cNvSpPr/>
          <p:nvPr/>
        </p:nvSpPr>
        <p:spPr>
          <a:xfrm>
            <a:off x="1093071" y="5658203"/>
            <a:ext cx="9290274" cy="139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an answer has been given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answer_given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SG18B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&lt;&gt;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997 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and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SG18F 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&lt;&gt;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997</a:t>
            </a:r>
          </a:p>
        </p:txBody>
      </p:sp>
      <p:sp>
        <p:nvSpPr>
          <p:cNvPr id="72" name="Shape 72"/>
          <p:cNvSpPr/>
          <p:nvPr/>
        </p:nvSpPr>
        <p:spPr>
          <a:xfrm>
            <a:off x="1093071" y="7398873"/>
            <a:ext cx="9290274" cy="139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age has been specified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 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age_specified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not isnull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SG20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  <a:endParaRPr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1" grpId="1"/>
      <p:bldP build="whole" bldLvl="1" animBg="1" rev="0" advAuto="0" spid="72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Scalar math</a:t>
            </a:r>
          </a:p>
        </p:txBody>
      </p:sp>
      <p:sp>
        <p:nvSpPr>
          <p:cNvPr id="237" name="Shape 237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238" name="Table 238"/>
          <p:cNvGraphicFramePr/>
          <p:nvPr/>
        </p:nvGraphicFramePr>
        <p:xfrm>
          <a:off x="3522067" y="3218260"/>
          <a:ext cx="5853334" cy="145964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2872"/>
                <a:gridCol w="926704"/>
                <a:gridCol w="927579"/>
                <a:gridCol w="1687302"/>
                <a:gridCol w="1282524"/>
              </a:tblGrid>
              <a:tr h="363322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-12.3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23.2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39" name="Shape 239"/>
          <p:cNvSpPr/>
          <p:nvPr>
            <p:ph type="body" idx="1"/>
          </p:nvPr>
        </p:nvSpPr>
        <p:spPr>
          <a:xfrm>
            <a:off x="3087166" y="5021833"/>
            <a:ext cx="9037723" cy="798018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B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abs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round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)) + 1</a:t>
            </a:r>
          </a:p>
        </p:txBody>
      </p:sp>
      <p:graphicFrame>
        <p:nvGraphicFramePr>
          <p:cNvPr id="240" name="Table 240"/>
          <p:cNvGraphicFramePr/>
          <p:nvPr/>
        </p:nvGraphicFramePr>
        <p:xfrm>
          <a:off x="3522067" y="6170133"/>
          <a:ext cx="5853334" cy="145964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2872"/>
                <a:gridCol w="926704"/>
                <a:gridCol w="927579"/>
                <a:gridCol w="1687302"/>
                <a:gridCol w="1282524"/>
              </a:tblGrid>
              <a:tr h="363322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13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39" grpId="1"/>
      <p:bldP build="whole" bldLvl="1" animBg="1" rev="0" advAuto="0" spid="240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String manipulation</a:t>
            </a:r>
          </a:p>
        </p:txBody>
      </p:sp>
      <p:sp>
        <p:nvSpPr>
          <p:cNvPr id="243" name="Shape 243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244" name="Table 244"/>
          <p:cNvGraphicFramePr/>
          <p:nvPr/>
        </p:nvGraphicFramePr>
        <p:xfrm>
          <a:off x="3522067" y="3002360"/>
          <a:ext cx="5853334" cy="145964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2872"/>
                <a:gridCol w="926704"/>
                <a:gridCol w="927579"/>
                <a:gridCol w="1687302"/>
                <a:gridCol w="1282524"/>
              </a:tblGrid>
              <a:tr h="363322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45" name="Shape 245"/>
          <p:cNvSpPr/>
          <p:nvPr>
            <p:ph type="body" idx="1"/>
          </p:nvPr>
        </p:nvSpPr>
        <p:spPr>
          <a:xfrm>
            <a:off x="759090" y="5040681"/>
            <a:ext cx="9037723" cy="798018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B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lower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Sex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</a:p>
        </p:txBody>
      </p:sp>
      <p:graphicFrame>
        <p:nvGraphicFramePr>
          <p:cNvPr id="246" name="Table 246"/>
          <p:cNvGraphicFramePr/>
          <p:nvPr/>
        </p:nvGraphicFramePr>
        <p:xfrm>
          <a:off x="724139" y="6006650"/>
          <a:ext cx="5853334" cy="145964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2872"/>
                <a:gridCol w="926704"/>
                <a:gridCol w="927579"/>
                <a:gridCol w="1687302"/>
                <a:gridCol w="1282524"/>
              </a:tblGrid>
              <a:tr h="363322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47" name="Shape 247"/>
          <p:cNvSpPr/>
          <p:nvPr/>
        </p:nvSpPr>
        <p:spPr>
          <a:xfrm>
            <a:off x="6786786" y="5040681"/>
            <a:ext cx="9037723" cy="7980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C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”EU_”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+ upper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Geo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</a:p>
        </p:txBody>
      </p:sp>
      <p:graphicFrame>
        <p:nvGraphicFramePr>
          <p:cNvPr id="248" name="Table 248"/>
          <p:cNvGraphicFramePr/>
          <p:nvPr/>
        </p:nvGraphicFramePr>
        <p:xfrm>
          <a:off x="6820053" y="6006650"/>
          <a:ext cx="5853334" cy="145964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2872"/>
                <a:gridCol w="926704"/>
                <a:gridCol w="927579"/>
                <a:gridCol w="1687302"/>
                <a:gridCol w="1282524"/>
              </a:tblGrid>
              <a:tr h="363322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EU_DE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6332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EU_FR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presetClass="entr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Class="entr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presetClass="entr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6" grpId="2"/>
      <p:bldP build="p" bldLvl="5" animBg="1" rev="0" advAuto="0" spid="247" grpId="3"/>
      <p:bldP build="whole" bldLvl="1" animBg="1" rev="0" advAuto="0" spid="248" grpId="4"/>
      <p:bldP build="p" bldLvl="5" animBg="1" rev="0" advAuto="0" spid="24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Dataset math</a:t>
            </a:r>
          </a:p>
        </p:txBody>
      </p:sp>
      <p:sp>
        <p:nvSpPr>
          <p:cNvPr id="251" name="Shape 251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252" name="Table 252"/>
          <p:cNvGraphicFramePr/>
          <p:nvPr/>
        </p:nvGraphicFramePr>
        <p:xfrm>
          <a:off x="536137" y="2842220"/>
          <a:ext cx="5863414" cy="2440526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405695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05695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405695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05695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05695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05695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2500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graphicFrame>
        <p:nvGraphicFramePr>
          <p:cNvPr id="253" name="Table 253"/>
          <p:cNvGraphicFramePr/>
          <p:nvPr/>
        </p:nvGraphicFramePr>
        <p:xfrm>
          <a:off x="6561876" y="2916248"/>
          <a:ext cx="5723420" cy="229247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00145"/>
                <a:gridCol w="906114"/>
                <a:gridCol w="906969"/>
                <a:gridCol w="1649812"/>
                <a:gridCol w="1254028"/>
              </a:tblGrid>
              <a:tr h="457223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57223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457223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57223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57223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8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54" name="Shape 254"/>
          <p:cNvSpPr/>
          <p:nvPr>
            <p:ph type="body" idx="1"/>
          </p:nvPr>
        </p:nvSpPr>
        <p:spPr>
          <a:xfrm>
            <a:off x="533237" y="5426216"/>
            <a:ext cx="5551983" cy="759458"/>
          </a:xfrm>
          <a:prstGeom prst="rect">
            <a:avLst/>
          </a:prstGeom>
        </p:spPr>
        <p:txBody>
          <a:bodyPr/>
          <a:lstStyle/>
          <a:p>
            <a:pPr lvl="0" marL="0" indent="0" defTabSz="361188">
              <a:spcBef>
                <a:spcPts val="0"/>
              </a:spcBef>
              <a:buSzTx/>
              <a:buNone/>
              <a:defRPr sz="1800"/>
            </a:pPr>
            <a:endParaRPr sz="2212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361188">
              <a:spcBef>
                <a:spcPts val="0"/>
              </a:spcBef>
              <a:buSzTx/>
              <a:buNone/>
              <a:defRPr sz="1800"/>
            </a:pPr>
            <a:r>
              <a:rPr sz="2212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212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C </a:t>
            </a:r>
            <a:r>
              <a:rPr i="1"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212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sz="221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i="1"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21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 </a:t>
            </a:r>
            <a:r>
              <a:rPr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+</a:t>
            </a:r>
            <a:r>
              <a:rPr i="1"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21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B</a:t>
            </a:r>
            <a:r>
              <a:rPr i="1"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21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 / </a:t>
            </a:r>
            <a:r>
              <a:rPr sz="2212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2</a:t>
            </a:r>
          </a:p>
        </p:txBody>
      </p:sp>
      <p:graphicFrame>
        <p:nvGraphicFramePr>
          <p:cNvPr id="255" name="Table 255"/>
          <p:cNvGraphicFramePr/>
          <p:nvPr/>
        </p:nvGraphicFramePr>
        <p:xfrm>
          <a:off x="536137" y="6469290"/>
          <a:ext cx="5863414" cy="2298819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382078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82078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82078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501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82078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82078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1504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82078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2500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graphicFrame>
        <p:nvGraphicFramePr>
          <p:cNvPr id="256" name="Table 256"/>
          <p:cNvGraphicFramePr/>
          <p:nvPr/>
        </p:nvGraphicFramePr>
        <p:xfrm>
          <a:off x="6769299" y="6625359"/>
          <a:ext cx="5863415" cy="198668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396066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066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960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501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960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960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1504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57" name="Shape 257"/>
          <p:cNvSpPr/>
          <p:nvPr/>
        </p:nvSpPr>
        <p:spPr>
          <a:xfrm>
            <a:off x="6644420" y="5426216"/>
            <a:ext cx="5551983" cy="7594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 algn="l" defTabSz="352043">
              <a:defRPr sz="1800"/>
            </a:pPr>
            <a:endParaRPr sz="2156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352043">
              <a:defRPr sz="1800"/>
            </a:pPr>
            <a:r>
              <a:rPr sz="2156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156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D </a:t>
            </a:r>
            <a:r>
              <a:rPr i="1" sz="215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156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15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sz="215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i="1" sz="215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15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 </a:t>
            </a:r>
            <a:r>
              <a:rPr sz="215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++</a:t>
            </a:r>
            <a:r>
              <a:rPr i="1" sz="215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15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B</a:t>
            </a:r>
            <a:r>
              <a:rPr i="1" sz="215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15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15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 / </a:t>
            </a:r>
            <a:r>
              <a:rPr sz="2156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2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presetClass="entr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presetClass="entr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7" grpId="3"/>
      <p:bldP build="whole" bldLvl="1" animBg="1" rev="0" advAuto="0" spid="254" grpId="1"/>
      <p:bldP build="whole" bldLvl="1" animBg="1" rev="0" advAuto="0" spid="256" grpId="4"/>
      <p:bldP build="whole" bldLvl="1" animBg="1" rev="0" advAuto="0" spid="255" grpId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Relational operators</a:t>
            </a:r>
          </a:p>
        </p:txBody>
      </p:sp>
      <p:sp>
        <p:nvSpPr>
          <p:cNvPr id="260" name="Shape 260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261" name="Table 261"/>
          <p:cNvGraphicFramePr/>
          <p:nvPr/>
        </p:nvGraphicFramePr>
        <p:xfrm>
          <a:off x="536137" y="2711599"/>
          <a:ext cx="5863414" cy="267854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445366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graphicFrame>
        <p:nvGraphicFramePr>
          <p:cNvPr id="262" name="Table 262"/>
          <p:cNvGraphicFramePr/>
          <p:nvPr/>
        </p:nvGraphicFramePr>
        <p:xfrm>
          <a:off x="6709771" y="2700412"/>
          <a:ext cx="5723420" cy="2292469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00145"/>
                <a:gridCol w="906114"/>
                <a:gridCol w="906969"/>
                <a:gridCol w="1649812"/>
                <a:gridCol w="1254028"/>
              </a:tblGrid>
              <a:tr h="571529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71529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57152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7152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IT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63" name="Shape 263"/>
          <p:cNvSpPr/>
          <p:nvPr>
            <p:ph type="body" idx="1"/>
          </p:nvPr>
        </p:nvSpPr>
        <p:spPr>
          <a:xfrm>
            <a:off x="533237" y="5246371"/>
            <a:ext cx="5551983" cy="759458"/>
          </a:xfrm>
          <a:prstGeom prst="rect">
            <a:avLst/>
          </a:prstGeom>
        </p:spPr>
        <p:txBody>
          <a:bodyPr/>
          <a:lstStyle/>
          <a:p>
            <a:pPr lvl="0" marL="0" indent="0" defTabSz="361188">
              <a:spcBef>
                <a:spcPts val="0"/>
              </a:spcBef>
              <a:buSzTx/>
              <a:buNone/>
              <a:defRPr sz="1800"/>
            </a:pPr>
            <a:endParaRPr sz="2212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361188">
              <a:spcBef>
                <a:spcPts val="0"/>
              </a:spcBef>
              <a:buSzTx/>
              <a:buNone/>
              <a:defRPr sz="1800"/>
            </a:pPr>
            <a:r>
              <a:rPr sz="2212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212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C </a:t>
            </a:r>
            <a:r>
              <a:rPr i="1"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212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intersect(</a:t>
            </a:r>
            <a:r>
              <a:rPr sz="221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i="1"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21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B</a:t>
            </a:r>
            <a:r>
              <a:rPr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</a:p>
        </p:txBody>
      </p:sp>
      <p:graphicFrame>
        <p:nvGraphicFramePr>
          <p:cNvPr id="264" name="Table 264"/>
          <p:cNvGraphicFramePr/>
          <p:nvPr/>
        </p:nvGraphicFramePr>
        <p:xfrm>
          <a:off x="536137" y="6267217"/>
          <a:ext cx="5863414" cy="129024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427964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27964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427964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65" name="Shape 265"/>
          <p:cNvSpPr/>
          <p:nvPr/>
        </p:nvSpPr>
        <p:spPr>
          <a:xfrm>
            <a:off x="6792314" y="5245872"/>
            <a:ext cx="5551983" cy="7594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 algn="l" defTabSz="361188">
              <a:defRPr sz="1800"/>
            </a:pPr>
            <a:endParaRPr sz="2212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361188">
              <a:defRPr sz="1800"/>
            </a:pPr>
            <a:r>
              <a:rPr sz="2212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212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D </a:t>
            </a:r>
            <a:r>
              <a:rPr i="1"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212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union(</a:t>
            </a:r>
            <a:r>
              <a:rPr sz="221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i="1"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21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B</a:t>
            </a:r>
            <a:r>
              <a:rPr sz="221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</a:p>
        </p:txBody>
      </p:sp>
      <p:graphicFrame>
        <p:nvGraphicFramePr>
          <p:cNvPr id="266" name="Table 266"/>
          <p:cNvGraphicFramePr/>
          <p:nvPr/>
        </p:nvGraphicFramePr>
        <p:xfrm>
          <a:off x="6771947" y="6264671"/>
          <a:ext cx="5863414" cy="267854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381742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81742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8174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8174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8174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8174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81742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IT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presetClass="entr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presetClass="entr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3" grpId="1"/>
      <p:bldP build="whole" bldLvl="1" animBg="1" rev="0" advAuto="0" spid="265" grpId="3"/>
      <p:bldP build="whole" bldLvl="1" animBg="1" rev="0" advAuto="0" spid="266" grpId="4"/>
      <p:bldP build="whole" bldLvl="1" animBg="1" rev="0" advAuto="0" spid="264" grpId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Statistical operators</a:t>
            </a:r>
          </a:p>
        </p:txBody>
      </p:sp>
      <p:sp>
        <p:nvSpPr>
          <p:cNvPr id="269" name="Shape 269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270" name="Table 270"/>
          <p:cNvGraphicFramePr/>
          <p:nvPr/>
        </p:nvGraphicFramePr>
        <p:xfrm>
          <a:off x="3573868" y="2385174"/>
          <a:ext cx="5863414" cy="267854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445366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9000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71" name="Shape 271"/>
          <p:cNvSpPr/>
          <p:nvPr>
            <p:ph type="body" idx="1"/>
          </p:nvPr>
        </p:nvSpPr>
        <p:spPr>
          <a:xfrm>
            <a:off x="1223542" y="5195848"/>
            <a:ext cx="5863414" cy="1559005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C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[keep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Year, Geo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][aggregate avg(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)]</a:t>
            </a:r>
          </a:p>
        </p:txBody>
      </p:sp>
      <p:graphicFrame>
        <p:nvGraphicFramePr>
          <p:cNvPr id="272" name="Table 272"/>
          <p:cNvGraphicFramePr/>
          <p:nvPr/>
        </p:nvGraphicFramePr>
        <p:xfrm>
          <a:off x="2178122" y="7091051"/>
          <a:ext cx="3307754" cy="129024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44804"/>
                <a:gridCol w="946574"/>
                <a:gridCol w="1310023"/>
              </a:tblGrid>
              <a:tr h="320973">
                <a:tc gridSpan="3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320973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20973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1500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320973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6000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graphicFrame>
        <p:nvGraphicFramePr>
          <p:cNvPr id="273" name="Table 273"/>
          <p:cNvGraphicFramePr/>
          <p:nvPr/>
        </p:nvGraphicFramePr>
        <p:xfrm>
          <a:off x="8325781" y="7230069"/>
          <a:ext cx="3074314" cy="10122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361212"/>
                <a:gridCol w="1706750"/>
              </a:tblGrid>
              <a:tr h="335286">
                <a:tc gridSpan="2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</a:tr>
              <a:tr h="335286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3528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9000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74" name="Shape 274"/>
          <p:cNvSpPr/>
          <p:nvPr/>
        </p:nvSpPr>
        <p:spPr>
          <a:xfrm>
            <a:off x="7577088" y="5330228"/>
            <a:ext cx="4565349" cy="12902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 algn="l" defTabSz="411479">
              <a:defRPr sz="1800"/>
            </a:pPr>
            <a:endParaRPr sz="252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11479">
              <a:defRPr sz="1800"/>
            </a:pPr>
            <a:r>
              <a:rPr sz="252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52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D </a:t>
            </a:r>
            <a:r>
              <a:rPr i="1" sz="252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r>
              <a:rPr sz="252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sz="252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[keep</a:t>
            </a:r>
            <a:r>
              <a:rPr sz="252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Year</a:t>
            </a:r>
            <a:r>
              <a:rPr sz="252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</a:t>
            </a:r>
            <a:endParaRPr sz="252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11479">
              <a:defRPr sz="1800"/>
            </a:pPr>
            <a:r>
              <a:rPr sz="252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[aggregate max(</a:t>
            </a:r>
            <a:r>
              <a:rPr sz="252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52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)]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presetClass="entr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presetClass="entr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4" grpId="3"/>
      <p:bldP build="whole" bldLvl="1" animBg="1" rev="0" advAuto="0" spid="272" grpId="2"/>
      <p:bldP build="whole" bldLvl="1" animBg="1" rev="0" advAuto="0" spid="273" grpId="4"/>
      <p:bldP build="whole" bldLvl="1" animBg="1" rev="0" advAuto="0" spid="27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Validation</a:t>
            </a:r>
          </a:p>
        </p:txBody>
      </p:sp>
      <p:sp>
        <p:nvSpPr>
          <p:cNvPr id="277" name="Shape 277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278" name="Table 278"/>
          <p:cNvGraphicFramePr/>
          <p:nvPr/>
        </p:nvGraphicFramePr>
        <p:xfrm>
          <a:off x="3573868" y="2240580"/>
          <a:ext cx="5863414" cy="267854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445366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9000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79" name="Shape 279"/>
          <p:cNvSpPr/>
          <p:nvPr>
            <p:ph type="body" idx="1"/>
          </p:nvPr>
        </p:nvSpPr>
        <p:spPr>
          <a:xfrm>
            <a:off x="2578821" y="4795594"/>
            <a:ext cx="8233513" cy="986182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C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GEO =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”FR”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 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&gt;= 4000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</a:p>
        </p:txBody>
      </p:sp>
      <p:graphicFrame>
        <p:nvGraphicFramePr>
          <p:cNvPr id="280" name="Table 280"/>
          <p:cNvGraphicFramePr/>
          <p:nvPr/>
        </p:nvGraphicFramePr>
        <p:xfrm>
          <a:off x="3573868" y="6291773"/>
          <a:ext cx="5863414" cy="208982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520868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20868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CONDITION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520868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FALSE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20868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TRUE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9" grpId="1"/>
      <p:bldP build="whole" bldLvl="1" animBg="1" rev="0" advAuto="0" spid="280" grpId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Validation (cont’d)</a:t>
            </a:r>
          </a:p>
        </p:txBody>
      </p:sp>
      <p:sp>
        <p:nvSpPr>
          <p:cNvPr id="283" name="Shape 283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284" name="Table 284"/>
          <p:cNvGraphicFramePr/>
          <p:nvPr/>
        </p:nvGraphicFramePr>
        <p:xfrm>
          <a:off x="1957287" y="2442652"/>
          <a:ext cx="4737418" cy="267854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27653"/>
                <a:gridCol w="749840"/>
                <a:gridCol w="750547"/>
                <a:gridCol w="1365275"/>
                <a:gridCol w="1037750"/>
              </a:tblGrid>
              <a:tr h="445366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9000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85" name="Shape 285"/>
          <p:cNvSpPr/>
          <p:nvPr>
            <p:ph type="body" idx="1"/>
          </p:nvPr>
        </p:nvSpPr>
        <p:spPr>
          <a:xfrm>
            <a:off x="4001502" y="4586240"/>
            <a:ext cx="8176984" cy="1768839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3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r>
              <a:rPr sz="23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3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C </a:t>
            </a:r>
            <a:r>
              <a:rPr i="1" sz="23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r>
              <a:rPr sz="23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sz="23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3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JOB </a:t>
            </a:r>
            <a:r>
              <a:rPr sz="23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exists_in </a:t>
            </a:r>
            <a:r>
              <a:rPr sz="23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JOBS</a:t>
            </a:r>
            <a:r>
              <a:rPr sz="23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3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ID</a:t>
            </a:r>
          </a:p>
        </p:txBody>
      </p:sp>
      <p:graphicFrame>
        <p:nvGraphicFramePr>
          <p:cNvPr id="286" name="Table 286"/>
          <p:cNvGraphicFramePr/>
          <p:nvPr/>
        </p:nvGraphicFramePr>
        <p:xfrm>
          <a:off x="7755216" y="2442652"/>
          <a:ext cx="3304756" cy="267854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873982"/>
                <a:gridCol w="1424421"/>
              </a:tblGrid>
              <a:tr h="534439">
                <a:tc gridSpan="2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JOBS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NACE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1006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1007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1008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graphicFrame>
        <p:nvGraphicFramePr>
          <p:cNvPr id="287" name="Table 287"/>
          <p:cNvGraphicFramePr/>
          <p:nvPr/>
        </p:nvGraphicFramePr>
        <p:xfrm>
          <a:off x="3573868" y="6160327"/>
          <a:ext cx="5863414" cy="267854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445366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CONDITION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TRUE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TRUE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FALSE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45366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TRUE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5" grpId="1"/>
      <p:bldP build="whole" bldLvl="1" animBg="1" rev="0" advAuto="0" spid="287" grpId="2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Validation (cont’d)</a:t>
            </a:r>
          </a:p>
        </p:txBody>
      </p:sp>
      <p:sp>
        <p:nvSpPr>
          <p:cNvPr id="290" name="Shape 290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291" name="Table 291"/>
          <p:cNvGraphicFramePr/>
          <p:nvPr/>
        </p:nvGraphicFramePr>
        <p:xfrm>
          <a:off x="573867" y="2442652"/>
          <a:ext cx="5863414" cy="267854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534439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92" name="Shape 292"/>
          <p:cNvSpPr/>
          <p:nvPr>
            <p:ph type="body" idx="1"/>
          </p:nvPr>
        </p:nvSpPr>
        <p:spPr>
          <a:xfrm>
            <a:off x="2187183" y="4918216"/>
            <a:ext cx="8630434" cy="2114268"/>
          </a:xfrm>
          <a:prstGeom prst="rect">
            <a:avLst/>
          </a:prstGeom>
        </p:spPr>
        <p:txBody>
          <a:bodyPr/>
          <a:lstStyle/>
          <a:p>
            <a:pPr lvl="0" marL="0" indent="0" defTabSz="429768">
              <a:spcBef>
                <a:spcPts val="0"/>
              </a:spcBef>
              <a:buSzTx/>
              <a:buNone/>
              <a:defRPr sz="1800"/>
            </a:pPr>
            <a:endParaRPr sz="2632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29768">
              <a:spcBef>
                <a:spcPts val="0"/>
              </a:spcBef>
              <a:buSzTx/>
              <a:buNone/>
              <a:defRPr sz="1800"/>
            </a:pPr>
            <a:r>
              <a:rPr sz="2632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632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C </a:t>
            </a:r>
            <a:r>
              <a:rPr i="1"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check(</a:t>
            </a:r>
            <a:endParaRPr sz="2632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1" marL="0" indent="214884" defTabSz="429768">
              <a:spcBef>
                <a:spcPts val="0"/>
              </a:spcBef>
              <a:buSzTx/>
              <a:buNone/>
              <a:defRPr sz="1800"/>
            </a:pP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GEO = </a:t>
            </a:r>
            <a:r>
              <a:rPr sz="2632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”FR”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]#</a:t>
            </a: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 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=</a:t>
            </a: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endParaRPr sz="2632">
              <a:solidFill>
                <a:srgbClr val="B0194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2" marL="0" indent="429768" defTabSz="429768">
              <a:spcBef>
                <a:spcPts val="0"/>
              </a:spcBef>
              <a:buSzTx/>
              <a:buNone/>
              <a:defRPr sz="1800"/>
            </a:pP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B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[</a:t>
            </a: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GEO = </a:t>
            </a:r>
            <a:r>
              <a:rPr sz="2632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”FR”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]#</a:t>
            </a: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),</a:t>
            </a:r>
            <a:endParaRPr sz="2632">
              <a:solidFill>
                <a:srgbClr val="B0194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2" marL="0" indent="429768" defTabSz="429768">
              <a:spcBef>
                <a:spcPts val="0"/>
              </a:spcBef>
              <a:buSzTx/>
              <a:buNone/>
              <a:defRPr sz="1800"/>
            </a:pP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imbalance</a:t>
            </a:r>
            <a:r>
              <a:rPr i="1" sz="2632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= abs(</a:t>
            </a: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 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- </a:t>
            </a: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B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632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Income</a:t>
            </a:r>
            <a:r>
              <a:rPr sz="2632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))</a:t>
            </a:r>
          </a:p>
        </p:txBody>
      </p:sp>
      <p:graphicFrame>
        <p:nvGraphicFramePr>
          <p:cNvPr id="293" name="Table 293"/>
          <p:cNvGraphicFramePr/>
          <p:nvPr/>
        </p:nvGraphicFramePr>
        <p:xfrm>
          <a:off x="6838118" y="2442652"/>
          <a:ext cx="5863414" cy="267854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534439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6000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graphicFrame>
        <p:nvGraphicFramePr>
          <p:cNvPr id="294" name="Table 294"/>
          <p:cNvGraphicFramePr/>
          <p:nvPr/>
        </p:nvGraphicFramePr>
        <p:xfrm>
          <a:off x="2714057" y="7549175"/>
          <a:ext cx="7583036" cy="119878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87028"/>
                <a:gridCol w="984829"/>
                <a:gridCol w="985758"/>
                <a:gridCol w="1793133"/>
                <a:gridCol w="1362967"/>
                <a:gridCol w="1362967"/>
              </a:tblGrid>
              <a:tr h="397477">
                <a:tc gridSpan="6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7477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CONDITION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IMBALANCE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397477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FALSE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4" grpId="2"/>
      <p:bldP build="whole" bldLvl="1" animBg="1" rev="0" advAuto="0" spid="29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6500"/>
            </a:lvl1pPr>
          </a:lstStyle>
          <a:p>
            <a:pPr lvl="0">
              <a:defRPr sz="1800"/>
            </a:pPr>
            <a:r>
              <a:rPr sz="6500"/>
              <a:t>Conditionals and Booleans</a:t>
            </a:r>
          </a:p>
        </p:txBody>
      </p:sp>
      <p:sp>
        <p:nvSpPr>
          <p:cNvPr id="297" name="Shape 297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298" name="Table 298"/>
          <p:cNvGraphicFramePr/>
          <p:nvPr/>
        </p:nvGraphicFramePr>
        <p:xfrm>
          <a:off x="589411" y="2193948"/>
          <a:ext cx="5863414" cy="267854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534439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99" name="Shape 299"/>
          <p:cNvSpPr/>
          <p:nvPr>
            <p:ph type="body" idx="1"/>
          </p:nvPr>
        </p:nvSpPr>
        <p:spPr>
          <a:xfrm>
            <a:off x="2413908" y="4741681"/>
            <a:ext cx="8176984" cy="1768838"/>
          </a:xfrm>
          <a:prstGeom prst="rect">
            <a:avLst/>
          </a:prstGeom>
        </p:spPr>
        <p:txBody>
          <a:bodyPr/>
          <a:lstStyle/>
          <a:p>
            <a:pPr lvl="0" marL="0" indent="0" defTabSz="443484">
              <a:spcBef>
                <a:spcPts val="0"/>
              </a:spcBef>
              <a:buSzTx/>
              <a:buNone/>
              <a:defRPr sz="1800"/>
            </a:pPr>
            <a:endParaRPr sz="2716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43484">
              <a:spcBef>
                <a:spcPts val="0"/>
              </a:spcBef>
              <a:buSzTx/>
              <a:buNone/>
              <a:defRPr sz="1800"/>
            </a:pPr>
            <a:r>
              <a:rPr sz="2716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716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C </a:t>
            </a:r>
            <a:r>
              <a:rPr i="1" sz="271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r>
              <a:rPr sz="271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if </a:t>
            </a:r>
            <a:endParaRPr sz="2716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3" marL="0" indent="665226" defTabSz="443484">
              <a:spcBef>
                <a:spcPts val="0"/>
              </a:spcBef>
              <a:buSzTx/>
              <a:buNone/>
              <a:defRPr sz="1800"/>
            </a:pPr>
            <a:r>
              <a:rPr sz="271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sz="271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sz="271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71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GEO </a:t>
            </a:r>
            <a:r>
              <a:rPr sz="271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=</a:t>
            </a:r>
            <a:r>
              <a:rPr sz="271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716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”FR” </a:t>
            </a:r>
            <a:r>
              <a:rPr sz="271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and </a:t>
            </a:r>
            <a:r>
              <a:rPr sz="271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sz="271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71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JOB </a:t>
            </a:r>
            <a:r>
              <a:rPr sz="271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= </a:t>
            </a:r>
            <a:r>
              <a:rPr sz="2716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1</a:t>
            </a:r>
            <a:r>
              <a:rPr sz="271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 </a:t>
            </a:r>
            <a:endParaRPr sz="2716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4" marL="0" indent="886968" defTabSz="443484">
              <a:spcBef>
                <a:spcPts val="0"/>
              </a:spcBef>
              <a:buSzTx/>
              <a:buNone/>
              <a:defRPr sz="1800"/>
            </a:pPr>
            <a:r>
              <a:rPr sz="271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then </a:t>
            </a:r>
            <a:r>
              <a:rPr sz="271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A </a:t>
            </a:r>
            <a:r>
              <a:rPr sz="2716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else </a:t>
            </a:r>
            <a:r>
              <a:rPr sz="2716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B</a:t>
            </a:r>
          </a:p>
        </p:txBody>
      </p:sp>
      <p:graphicFrame>
        <p:nvGraphicFramePr>
          <p:cNvPr id="300" name="Table 300"/>
          <p:cNvGraphicFramePr/>
          <p:nvPr/>
        </p:nvGraphicFramePr>
        <p:xfrm>
          <a:off x="6915838" y="2193948"/>
          <a:ext cx="5863414" cy="267854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534439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36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3443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6000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graphicFrame>
        <p:nvGraphicFramePr>
          <p:cNvPr id="301" name="Table 301"/>
          <p:cNvGraphicFramePr/>
          <p:nvPr/>
        </p:nvGraphicFramePr>
        <p:xfrm>
          <a:off x="3573868" y="6747359"/>
          <a:ext cx="5863414" cy="2031746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24635"/>
                <a:gridCol w="928302"/>
                <a:gridCol w="929178"/>
                <a:gridCol w="1690211"/>
                <a:gridCol w="1284735"/>
              </a:tblGrid>
              <a:tr h="405079">
                <a:tc gridSpan="5"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05079"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GEO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SEX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JOB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1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INCOME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70BF41"/>
                    </a:solidFill>
                  </a:tcPr>
                </a:tc>
              </a:tr>
              <a:tr h="40507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DE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0507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36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405079"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2011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FR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1500">
                          <a:sym typeface="Helvetica Light"/>
                        </a:rPr>
                        <a:t>3000</a:t>
                      </a:r>
                    </a:p>
                  </a:txBody>
                  <a:tcPr marL="50800" marR="50800" marT="50800" marB="50800" anchor="ctr" anchorCtr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9" grpId="1"/>
      <p:bldP build="whole" bldLvl="1" animBg="1" rev="0" advAuto="0" spid="301" grpId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Where we are</a:t>
            </a:r>
          </a:p>
        </p:txBody>
      </p:sp>
      <p:sp>
        <p:nvSpPr>
          <p:cNvPr id="304" name="Shape 30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0" indent="0">
              <a:buSzTx/>
              <a:buNone/>
              <a:defRPr sz="1800"/>
            </a:pPr>
            <a:r>
              <a:rPr sz="3500">
                <a:latin typeface="Gill Sans SemiBold"/>
                <a:ea typeface="Gill Sans SemiBold"/>
                <a:cs typeface="Gill Sans SemiBold"/>
                <a:sym typeface="Gill Sans SemiBold"/>
              </a:rPr>
              <a:t>VTL 1.0 </a:t>
            </a:r>
            <a:endParaRPr sz="3500">
              <a:latin typeface="Gill Sans SemiBold"/>
              <a:ea typeface="Gill Sans SemiBold"/>
              <a:cs typeface="Gill Sans SemiBold"/>
              <a:sym typeface="Gill Sans SemiBold"/>
            </a:endParaRPr>
          </a:p>
          <a:p>
            <a:pPr lvl="1" marL="1333500" indent="-571500">
              <a:buSzPct val="171000"/>
              <a:buChar char="•"/>
              <a:defRPr sz="1800"/>
            </a:pPr>
            <a:r>
              <a:rPr sz="3500"/>
              <a:t>published in March 2015</a:t>
            </a:r>
            <a:endParaRPr sz="3500"/>
          </a:p>
          <a:p>
            <a:pPr lvl="1" marL="1333500" indent="-571500">
              <a:buSzPct val="171000"/>
              <a:buChar char="•"/>
              <a:defRPr sz="1800"/>
            </a:pPr>
            <a:r>
              <a:rPr sz="3500" u="sng">
                <a:hlinkClick r:id="rId2" invalidUrl="" action="" tgtFrame="" tooltip="" history="1" highlightClick="0" endSnd="0"/>
              </a:rPr>
              <a:t>sdmx.org/wp-content/uploads/2015/03/VTL-1-package-2015.zip</a:t>
            </a:r>
            <a:endParaRPr sz="3500"/>
          </a:p>
          <a:p>
            <a:pPr lvl="1" marL="1333500" indent="-571500">
              <a:buSzPct val="171000"/>
              <a:buChar char="•"/>
              <a:defRPr sz="1800"/>
            </a:pPr>
            <a:r>
              <a:rPr sz="3500"/>
              <a:t>BNF Extended Backus-Naur Form</a:t>
            </a:r>
            <a:endParaRPr sz="3500"/>
          </a:p>
          <a:p>
            <a:pPr lvl="1" marL="1333500" indent="-571500">
              <a:buSzPct val="171000"/>
              <a:buChar char="•"/>
              <a:defRPr sz="1800"/>
            </a:pPr>
            <a:r>
              <a:rPr sz="3500"/>
              <a:t>Maintained by SDMX TWG within VTL task force</a:t>
            </a:r>
            <a:endParaRPr sz="3500"/>
          </a:p>
        </p:txBody>
      </p:sp>
      <p:sp>
        <p:nvSpPr>
          <p:cNvPr id="305" name="Shape 305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type="body" idx="1"/>
          </p:nvPr>
        </p:nvSpPr>
        <p:spPr>
          <a:xfrm>
            <a:off x="253444" y="5260513"/>
            <a:ext cx="12497912" cy="4276819"/>
          </a:xfrm>
          <a:prstGeom prst="rect">
            <a:avLst/>
          </a:prstGeom>
        </p:spPr>
        <p:txBody>
          <a:bodyPr/>
          <a:lstStyle/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7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700">
              <a:solidFill>
                <a:srgbClr val="B0194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7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7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marL="0" indent="0" defTabSz="457200">
              <a:spcBef>
                <a:spcPts val="0"/>
              </a:spcBef>
              <a:buSzTx/>
              <a:buNone/>
              <a:defRPr sz="1800"/>
            </a:pPr>
            <a:endParaRPr sz="27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75" name="Shape 75"/>
          <p:cNvSpPr/>
          <p:nvPr>
            <p:ph type="sldNum" sz="quarter" idx="2"/>
          </p:nvPr>
        </p:nvSpPr>
        <p:spPr>
          <a:xfrm>
            <a:off x="6381749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7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66654" y="999615"/>
            <a:ext cx="10871492" cy="4276818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hape 77"/>
          <p:cNvSpPr/>
          <p:nvPr/>
        </p:nvSpPr>
        <p:spPr>
          <a:xfrm>
            <a:off x="1217079" y="5615647"/>
            <a:ext cx="10570642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she decided to stay not before the first visit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 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years_ok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SG18F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&gt;=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SG18B</a:t>
            </a:r>
          </a:p>
        </p:txBody>
      </p:sp>
      <p:sp>
        <p:nvSpPr>
          <p:cNvPr id="78" name="Shape 78"/>
          <p:cNvSpPr/>
          <p:nvPr/>
        </p:nvSpPr>
        <p:spPr>
          <a:xfrm>
            <a:off x="1227019" y="6551762"/>
            <a:ext cx="11017084" cy="226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endParaRPr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current age is greater or equal </a:t>
            </a:r>
            <a:endParaRPr i="1" sz="2800">
              <a:solidFill>
                <a:srgbClr val="40808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than the number of years she has been staying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 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correct_age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SG20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&gt;= </a:t>
            </a:r>
            <a:endParaRPr i="1"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current_year -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SG18F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8" grpId="2"/>
      <p:bldP build="whole" bldLvl="1" animBg="1" rev="0" advAuto="0" spid="7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Work in progress</a:t>
            </a:r>
          </a:p>
        </p:txBody>
      </p:sp>
      <p:sp>
        <p:nvSpPr>
          <p:cNvPr id="308" name="Shape 30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0" indent="0" defTabSz="368045">
              <a:spcBef>
                <a:spcPts val="1500"/>
              </a:spcBef>
              <a:buSzTx/>
              <a:buNone/>
              <a:defRPr sz="1800"/>
            </a:pPr>
            <a:r>
              <a:rPr sz="2646">
                <a:latin typeface="Gill Sans SemiBold"/>
                <a:ea typeface="Gill Sans SemiBold"/>
                <a:cs typeface="Gill Sans SemiBold"/>
                <a:sym typeface="Gill Sans SemiBold"/>
              </a:rPr>
              <a:t>VTL 1.0</a:t>
            </a:r>
            <a:endParaRPr sz="2646">
              <a:latin typeface="Gill Sans SemiBold"/>
              <a:ea typeface="Gill Sans SemiBold"/>
              <a:cs typeface="Gill Sans SemiBold"/>
              <a:sym typeface="Gill Sans SemiBold"/>
            </a:endParaRPr>
          </a:p>
          <a:p>
            <a:pPr lvl="1" marL="840105" indent="-360045" defTabSz="368045">
              <a:spcBef>
                <a:spcPts val="1500"/>
              </a:spcBef>
              <a:buSzPct val="171000"/>
              <a:buChar char="•"/>
              <a:defRPr sz="1800"/>
            </a:pPr>
            <a:r>
              <a:rPr sz="2646"/>
              <a:t>theoretical and practical evaluation</a:t>
            </a:r>
            <a:endParaRPr sz="2646"/>
          </a:p>
          <a:p>
            <a:pPr lvl="0" marL="0" indent="0" defTabSz="368045">
              <a:spcBef>
                <a:spcPts val="1500"/>
              </a:spcBef>
              <a:buSzTx/>
              <a:buNone/>
              <a:defRPr sz="1800"/>
            </a:pPr>
            <a:r>
              <a:rPr sz="2646">
                <a:latin typeface="Gill Sans SemiBold"/>
                <a:ea typeface="Gill Sans SemiBold"/>
                <a:cs typeface="Gill Sans SemiBold"/>
                <a:sym typeface="Gill Sans SemiBold"/>
              </a:rPr>
              <a:t>VTL 1.1 </a:t>
            </a:r>
            <a:r>
              <a:rPr sz="2646"/>
              <a:t>(by Summer 2016)</a:t>
            </a:r>
            <a:endParaRPr sz="2646">
              <a:latin typeface="Gill Sans SemiBold"/>
              <a:ea typeface="Gill Sans SemiBold"/>
              <a:cs typeface="Gill Sans SemiBold"/>
              <a:sym typeface="Gill Sans SemiBold"/>
            </a:endParaRPr>
          </a:p>
          <a:p>
            <a:pPr lvl="1" marL="840105" indent="-360045" defTabSz="368045">
              <a:spcBef>
                <a:spcPts val="1500"/>
              </a:spcBef>
              <a:buSzPct val="171000"/>
              <a:buChar char="•"/>
              <a:defRPr sz="1800"/>
            </a:pPr>
            <a:r>
              <a:rPr sz="2646"/>
              <a:t>language extensions</a:t>
            </a:r>
            <a:endParaRPr sz="2646"/>
          </a:p>
          <a:p>
            <a:pPr lvl="1" marL="780097" indent="-300037" defTabSz="368045">
              <a:spcBef>
                <a:spcPts val="1500"/>
              </a:spcBef>
              <a:buSzPct val="171000"/>
              <a:buChar char="•"/>
              <a:defRPr sz="1800"/>
            </a:pPr>
            <a:r>
              <a:rPr sz="2646"/>
              <a:t>Some operators still need to be introduced</a:t>
            </a:r>
            <a:endParaRPr sz="2646"/>
          </a:p>
          <a:p>
            <a:pPr lvl="1" marL="780097" indent="-300037" defTabSz="368045">
              <a:spcBef>
                <a:spcPts val="1500"/>
              </a:spcBef>
              <a:buSzPct val="171000"/>
              <a:buChar char="•"/>
              <a:defRPr sz="1800"/>
            </a:pPr>
            <a:r>
              <a:rPr sz="2646"/>
              <a:t>Some grammar will be refined</a:t>
            </a:r>
            <a:endParaRPr sz="2646"/>
          </a:p>
          <a:p>
            <a:pPr lvl="0" marL="0" indent="0" defTabSz="368045">
              <a:spcBef>
                <a:spcPts val="1500"/>
              </a:spcBef>
              <a:buSzTx/>
              <a:buNone/>
              <a:defRPr sz="1800"/>
            </a:pPr>
            <a:r>
              <a:rPr sz="2205">
                <a:latin typeface="Gill Sans SemiBold"/>
                <a:ea typeface="Gill Sans SemiBold"/>
                <a:cs typeface="Gill Sans SemiBold"/>
                <a:sym typeface="Gill Sans SemiBold"/>
              </a:rPr>
              <a:t>SDMX implementation</a:t>
            </a:r>
            <a:endParaRPr sz="2205">
              <a:latin typeface="Gill Sans SemiBold"/>
              <a:ea typeface="Gill Sans SemiBold"/>
              <a:cs typeface="Gill Sans SemiBold"/>
              <a:sym typeface="Gill Sans SemiBold"/>
            </a:endParaRPr>
          </a:p>
          <a:p>
            <a:pPr lvl="1" marL="780097" indent="-300037" defTabSz="368045">
              <a:spcBef>
                <a:spcPts val="1500"/>
              </a:spcBef>
              <a:buSzPct val="171000"/>
              <a:buChar char="•"/>
              <a:defRPr sz="1800"/>
            </a:pPr>
            <a:r>
              <a:rPr sz="2646"/>
              <a:t>Messages for exchanging VTL rules</a:t>
            </a:r>
            <a:endParaRPr sz="2646"/>
          </a:p>
          <a:p>
            <a:pPr lvl="1" marL="780097" indent="-300037" defTabSz="368045">
              <a:spcBef>
                <a:spcPts val="1500"/>
              </a:spcBef>
              <a:buSzPct val="171000"/>
              <a:buChar char="•"/>
              <a:defRPr sz="1800"/>
            </a:pPr>
            <a:r>
              <a:rPr sz="2646"/>
              <a:t>Registry for storing VTL rules</a:t>
            </a:r>
            <a:endParaRPr sz="2646"/>
          </a:p>
          <a:p>
            <a:pPr lvl="1" marL="780097" indent="-300037" defTabSz="368045">
              <a:spcBef>
                <a:spcPts val="1500"/>
              </a:spcBef>
              <a:buSzPct val="171000"/>
              <a:buChar char="•"/>
              <a:defRPr sz="1800"/>
            </a:pPr>
            <a:r>
              <a:rPr sz="2646"/>
              <a:t>Web services for retrieving VTL rules</a:t>
            </a:r>
          </a:p>
        </p:txBody>
      </p:sp>
      <p:sp>
        <p:nvSpPr>
          <p:cNvPr id="309" name="Shape 309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310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71085" y="6299942"/>
            <a:ext cx="2765876" cy="158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/>
          <p:nvPr>
            <p:ph type="sldNum" sz="quarter" idx="2"/>
          </p:nvPr>
        </p:nvSpPr>
        <p:spPr>
          <a:xfrm>
            <a:off x="6324599" y="9258300"/>
            <a:ext cx="3429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313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94953" y="7074382"/>
            <a:ext cx="1514561" cy="1511270"/>
          </a:xfrm>
          <a:prstGeom prst="rect">
            <a:avLst/>
          </a:prstGeom>
          <a:ln w="12700">
            <a:miter lim="400000"/>
          </a:ln>
        </p:spPr>
      </p:pic>
      <p:sp>
        <p:nvSpPr>
          <p:cNvPr id="314" name="Shape 314"/>
          <p:cNvSpPr/>
          <p:nvPr>
            <p:ph type="title"/>
          </p:nvPr>
        </p:nvSpPr>
        <p:spPr>
          <a:xfrm>
            <a:off x="5840860" y="6055353"/>
            <a:ext cx="6709457" cy="2672201"/>
          </a:xfrm>
          <a:prstGeom prst="rect">
            <a:avLst/>
          </a:prstGeom>
        </p:spPr>
        <p:txBody>
          <a:bodyPr/>
          <a:lstStyle/>
          <a:p>
            <a:pPr lvl="0" defTabSz="403097">
              <a:defRPr sz="1800"/>
            </a:pPr>
            <a:r>
              <a:rPr sz="5796" u="sng">
                <a:solidFill>
                  <a:srgbClr val="0365C0"/>
                </a:solidFill>
                <a:latin typeface="Lucida Grande"/>
                <a:ea typeface="Lucida Grande"/>
                <a:cs typeface="Lucida Grande"/>
                <a:sym typeface="Lucida Grande"/>
                <a:hlinkClick r:id="rId3" invalidUrl="" action="" tgtFrame="" tooltip="" history="1" highlightClick="0" endSnd="0"/>
              </a:rPr>
              <a:t>twg@sdmx.org</a:t>
            </a:r>
            <a:endParaRPr sz="5796">
              <a:solidFill>
                <a:srgbClr val="0365C0"/>
              </a:solidFill>
              <a:latin typeface="Lucida Grande"/>
              <a:ea typeface="Lucida Grande"/>
              <a:cs typeface="Lucida Grande"/>
              <a:sym typeface="Lucida Grande"/>
            </a:endParaRPr>
          </a:p>
          <a:p>
            <a:pPr lvl="0" defTabSz="403097">
              <a:defRPr sz="1800"/>
            </a:pPr>
            <a:endParaRPr sz="5796"/>
          </a:p>
        </p:txBody>
      </p:sp>
      <p:pic>
        <p:nvPicPr>
          <p:cNvPr id="315" name="pasted-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66623" y="1942124"/>
            <a:ext cx="8471554" cy="41271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type="sldNum" sz="quarter" idx="2"/>
          </p:nvPr>
        </p:nvSpPr>
        <p:spPr>
          <a:xfrm>
            <a:off x="6381749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81" name="Table 81"/>
          <p:cNvGraphicFramePr/>
          <p:nvPr/>
        </p:nvGraphicFramePr>
        <p:xfrm>
          <a:off x="7587295" y="1243994"/>
          <a:ext cx="4308416" cy="432775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971039"/>
                <a:gridCol w="971039"/>
                <a:gridCol w="1395295"/>
                <a:gridCol w="971039"/>
              </a:tblGrid>
              <a:tr h="618251">
                <a:tc gridSpan="4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SURVEY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First time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Decided to stay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Age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1998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50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997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1999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  <p:graphicFrame>
        <p:nvGraphicFramePr>
          <p:cNvPr id="82" name="Table 82"/>
          <p:cNvGraphicFramePr/>
          <p:nvPr/>
        </p:nvGraphicFramePr>
        <p:xfrm>
          <a:off x="7526294" y="5736230"/>
          <a:ext cx="4430418" cy="321047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2215208"/>
                <a:gridCol w="2215208"/>
              </a:tblGrid>
              <a:tr h="458638">
                <a:tc gridSpan="2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ANSWER_GIVEN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 hMerge="1">
                  <a:tcPr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CONDITION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FALSE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  <p:pic>
        <p:nvPicPr>
          <p:cNvPr id="83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5826" y="2083439"/>
            <a:ext cx="6991709" cy="2750522"/>
          </a:xfrm>
          <a:prstGeom prst="rect">
            <a:avLst/>
          </a:prstGeom>
          <a:ln w="12700">
            <a:miter lim="400000"/>
          </a:ln>
        </p:spPr>
      </p:pic>
      <p:sp>
        <p:nvSpPr>
          <p:cNvPr id="84" name="Shape 84"/>
          <p:cNvSpPr/>
          <p:nvPr/>
        </p:nvSpPr>
        <p:spPr>
          <a:xfrm>
            <a:off x="455765" y="6022049"/>
            <a:ext cx="6671830" cy="182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an answer has been given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answer_given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2" indent="457200" algn="l" defTabSz="457200">
              <a:defRPr sz="1800"/>
            </a:pP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SG18B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&lt;&gt;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997 </a:t>
            </a:r>
            <a:endParaRPr sz="2800">
              <a:solidFill>
                <a:srgbClr val="66666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3" indent="685800" algn="l" defTabSz="457200">
              <a:defRPr sz="1800"/>
            </a:pP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and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SG18F 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&lt;&gt;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997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2" grpId="2"/>
      <p:bldP build="whole" bldLvl="1" animBg="1" rev="0" advAuto="0" spid="8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Num" sz="quarter" idx="2"/>
          </p:nvPr>
        </p:nvSpPr>
        <p:spPr>
          <a:xfrm>
            <a:off x="6381749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87" name="Table 87"/>
          <p:cNvGraphicFramePr/>
          <p:nvPr/>
        </p:nvGraphicFramePr>
        <p:xfrm>
          <a:off x="7587295" y="1243994"/>
          <a:ext cx="4308416" cy="432775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971039"/>
                <a:gridCol w="971039"/>
                <a:gridCol w="1395295"/>
                <a:gridCol w="971039"/>
              </a:tblGrid>
              <a:tr h="618251">
                <a:tc gridSpan="4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SURVEY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First time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Decided to stay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Age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1998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50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997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1999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  <p:graphicFrame>
        <p:nvGraphicFramePr>
          <p:cNvPr id="88" name="Table 88"/>
          <p:cNvGraphicFramePr/>
          <p:nvPr/>
        </p:nvGraphicFramePr>
        <p:xfrm>
          <a:off x="7526294" y="5736230"/>
          <a:ext cx="4430418" cy="321047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2215208"/>
                <a:gridCol w="2215208"/>
              </a:tblGrid>
              <a:tr h="458638">
                <a:tc gridSpan="2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AGE_SPECIFIED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 hMerge="1">
                  <a:tcPr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CONDITION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  <p:pic>
        <p:nvPicPr>
          <p:cNvPr id="89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5826" y="2083439"/>
            <a:ext cx="6991709" cy="2750522"/>
          </a:xfrm>
          <a:prstGeom prst="rect">
            <a:avLst/>
          </a:prstGeom>
          <a:ln w="12700">
            <a:miter lim="400000"/>
          </a:ln>
        </p:spPr>
      </p:pic>
      <p:sp>
        <p:nvSpPr>
          <p:cNvPr id="90" name="Shape 90"/>
          <p:cNvSpPr/>
          <p:nvPr/>
        </p:nvSpPr>
        <p:spPr>
          <a:xfrm>
            <a:off x="989218" y="6131730"/>
            <a:ext cx="5604925" cy="182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age has been specified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 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age_specified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endParaRPr i="1"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not isnull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SG20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  <a:endParaRPr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8" grpId="2"/>
      <p:bldP build="whole" bldLvl="1" animBg="1" rev="0" advAuto="0" spid="9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type="sldNum" sz="quarter" idx="2"/>
          </p:nvPr>
        </p:nvSpPr>
        <p:spPr>
          <a:xfrm>
            <a:off x="6381749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93" name="Table 93"/>
          <p:cNvGraphicFramePr/>
          <p:nvPr/>
        </p:nvGraphicFramePr>
        <p:xfrm>
          <a:off x="7587295" y="1243994"/>
          <a:ext cx="4308416" cy="432775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971039"/>
                <a:gridCol w="971039"/>
                <a:gridCol w="1395295"/>
                <a:gridCol w="971039"/>
              </a:tblGrid>
              <a:tr h="618251">
                <a:tc gridSpan="4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SURVEY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First time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Decided to stay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Age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1998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50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997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1999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  <p:graphicFrame>
        <p:nvGraphicFramePr>
          <p:cNvPr id="94" name="Table 94"/>
          <p:cNvGraphicFramePr/>
          <p:nvPr/>
        </p:nvGraphicFramePr>
        <p:xfrm>
          <a:off x="7526294" y="5736230"/>
          <a:ext cx="4430418" cy="321047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2215208"/>
                <a:gridCol w="2215208"/>
              </a:tblGrid>
              <a:tr h="458638">
                <a:tc gridSpan="2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YEARS_OK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 hMerge="1">
                  <a:tcPr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CONDITION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FALSE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  <p:pic>
        <p:nvPicPr>
          <p:cNvPr id="95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5826" y="2083439"/>
            <a:ext cx="6991709" cy="2750522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Shape 96"/>
          <p:cNvSpPr/>
          <p:nvPr/>
        </p:nvSpPr>
        <p:spPr>
          <a:xfrm>
            <a:off x="607001" y="6022049"/>
            <a:ext cx="6519213" cy="182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she decided to stay not before the first visit</a:t>
            </a: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 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years_ok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endParaRPr i="1"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1" indent="228600" algn="l" defTabSz="457200">
              <a:defRPr sz="1800"/>
            </a:pP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SG18F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&gt;=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SG18B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96" grpId="1"/>
      <p:bldP build="whole" bldLvl="1" animBg="1" rev="0" advAuto="0" spid="94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type="sldNum" sz="quarter" idx="2"/>
          </p:nvPr>
        </p:nvSpPr>
        <p:spPr>
          <a:xfrm>
            <a:off x="6381749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graphicFrame>
        <p:nvGraphicFramePr>
          <p:cNvPr id="99" name="Table 99"/>
          <p:cNvGraphicFramePr/>
          <p:nvPr/>
        </p:nvGraphicFramePr>
        <p:xfrm>
          <a:off x="7587295" y="1243994"/>
          <a:ext cx="4308416" cy="432775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971039"/>
                <a:gridCol w="971039"/>
                <a:gridCol w="1395295"/>
                <a:gridCol w="971039"/>
              </a:tblGrid>
              <a:tr h="618251">
                <a:tc gridSpan="4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SURVEY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First time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Decided to stay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Age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1998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50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997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2013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18251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1999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2000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  <p:graphicFrame>
        <p:nvGraphicFramePr>
          <p:cNvPr id="100" name="Table 100"/>
          <p:cNvGraphicFramePr/>
          <p:nvPr/>
        </p:nvGraphicFramePr>
        <p:xfrm>
          <a:off x="7526294" y="5736230"/>
          <a:ext cx="4430418" cy="321047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2215208"/>
                <a:gridCol w="2215208"/>
              </a:tblGrid>
              <a:tr h="458638">
                <a:tc gridSpan="2"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CORRECT_AGE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 hMerge="1">
                  <a:tcPr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365C0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CONDITION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70BF41"/>
                    </a:solidFill>
                  </a:tcPr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TRUE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58638"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>
                          <a:sym typeface="Helvetica Light"/>
                        </a:rPr>
                        <a:t>FALSE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  <p:pic>
        <p:nvPicPr>
          <p:cNvPr id="101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5826" y="2083439"/>
            <a:ext cx="6991709" cy="2750522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Shape 102"/>
          <p:cNvSpPr/>
          <p:nvPr/>
        </p:nvSpPr>
        <p:spPr>
          <a:xfrm>
            <a:off x="403625" y="5019425"/>
            <a:ext cx="6991709" cy="355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 defTabSz="457200">
              <a:defRPr sz="1800"/>
            </a:pPr>
            <a:endParaRPr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i="1" sz="2800">
                <a:solidFill>
                  <a:srgbClr val="408080"/>
                </a:solidFill>
                <a:latin typeface="Courier"/>
                <a:ea typeface="Courier"/>
                <a:cs typeface="Courier"/>
                <a:sym typeface="Courier"/>
              </a:rPr>
              <a:t># current age is greater or equal than the number of years she has been staying</a:t>
            </a:r>
            <a:endParaRPr i="1" sz="2800">
              <a:solidFill>
                <a:srgbClr val="40808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endParaRPr sz="2800">
              <a:solidFill>
                <a:srgbClr val="252525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666666"/>
                </a:solidFill>
                <a:latin typeface="Courier"/>
                <a:ea typeface="Courier"/>
                <a:cs typeface="Courier"/>
                <a:sym typeface="Courier"/>
              </a:rPr>
              <a:t>&gt; </a:t>
            </a:r>
            <a:r>
              <a:rPr sz="2800">
                <a:solidFill>
                  <a:srgbClr val="252525"/>
                </a:solidFill>
                <a:latin typeface="Courier"/>
                <a:ea typeface="Courier"/>
                <a:cs typeface="Courier"/>
                <a:sym typeface="Courier"/>
              </a:rPr>
              <a:t>correct_age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:= </a:t>
            </a:r>
            <a:endParaRPr i="1"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0" algn="l" defTabSz="457200">
              <a:defRPr sz="1800"/>
            </a:pP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SG20 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&gt;= </a:t>
            </a:r>
            <a:endParaRPr i="1" sz="2800">
              <a:solidFill>
                <a:srgbClr val="018000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3" indent="685800" algn="l" defTabSz="457200">
              <a:defRPr sz="1800"/>
            </a:pP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current_year - 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survey</a:t>
            </a:r>
            <a:r>
              <a:rPr i="1"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sz="2800">
                <a:solidFill>
                  <a:srgbClr val="B01940"/>
                </a:solidFill>
                <a:latin typeface="Courier"/>
                <a:ea typeface="Courier"/>
                <a:cs typeface="Courier"/>
                <a:sym typeface="Courier"/>
              </a:rPr>
              <a:t>SG18F</a:t>
            </a:r>
            <a:r>
              <a:rPr sz="2800">
                <a:solidFill>
                  <a:srgbClr val="018000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00" grpId="2"/>
      <p:bldP build="whole" bldLvl="1" animBg="1" rev="0" advAuto="0" spid="10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Let’s see something more…</a:t>
            </a:r>
          </a:p>
        </p:txBody>
      </p:sp>
      <p:sp>
        <p:nvSpPr>
          <p:cNvPr id="105" name="Shape 105"/>
          <p:cNvSpPr/>
          <p:nvPr>
            <p:ph type="sldNum" sz="quarter" idx="2"/>
          </p:nvPr>
        </p:nvSpPr>
        <p:spPr>
          <a:xfrm>
            <a:off x="6381749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/>
            <a:fld id="{86CB4B4D-7CA3-9044-876B-883B54F8677D}" type="slidenum"/>
          </a:p>
        </p:txBody>
      </p:sp>
      <p:pic>
        <p:nvPicPr>
          <p:cNvPr id="10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02429" y="5210783"/>
            <a:ext cx="4425867" cy="28817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4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